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292" r:id="rId6"/>
    <p:sldId id="381" r:id="rId7"/>
    <p:sldId id="382" r:id="rId8"/>
    <p:sldId id="346" r:id="rId9"/>
    <p:sldId id="376" r:id="rId10"/>
    <p:sldId id="379" r:id="rId11"/>
    <p:sldId id="296" r:id="rId12"/>
    <p:sldId id="297" r:id="rId13"/>
    <p:sldId id="298" r:id="rId14"/>
    <p:sldId id="309" r:id="rId15"/>
    <p:sldId id="378" r:id="rId16"/>
    <p:sldId id="308" r:id="rId17"/>
    <p:sldId id="307" r:id="rId18"/>
    <p:sldId id="306" r:id="rId19"/>
    <p:sldId id="305" r:id="rId20"/>
    <p:sldId id="303" r:id="rId21"/>
    <p:sldId id="302" r:id="rId22"/>
    <p:sldId id="301" r:id="rId23"/>
    <p:sldId id="299" r:id="rId24"/>
    <p:sldId id="300" r:id="rId25"/>
    <p:sldId id="347" r:id="rId26"/>
    <p:sldId id="354" r:id="rId27"/>
    <p:sldId id="349" r:id="rId28"/>
    <p:sldId id="384" r:id="rId29"/>
    <p:sldId id="374" r:id="rId30"/>
    <p:sldId id="373" r:id="rId31"/>
    <p:sldId id="383" r:id="rId32"/>
    <p:sldId id="372" r:id="rId33"/>
    <p:sldId id="295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FDD32-1F17-F413-4572-362E8C6067BB}" v="507" dt="2021-06-01T10:17:48.790"/>
    <p1510:client id="{33CC2682-5B5C-D5F1-A704-9992FC451F51}" v="82" dt="2021-06-01T10:28:16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DF64FB-DDBA-4827-A89B-C188D23FAEC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8B403C-29A8-4C9B-9C80-85720025CAC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34FF944-C496-4D27-B817-BB6E91458A06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905308-802F-4D5C-8722-5C07E78123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F065CAE-6132-4461-B203-4458B70FFA8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38580-DAAA-41D1-BEED-87FD7B30103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388F9-36BD-4185-95D6-67668E419EC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0DDBA78-7D9A-405F-B9F3-8B4FF7D10DF7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57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568D-02D8-4D06-9B8B-913948F8947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A3691-D0CC-44ED-8275-C04A8B328C0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C9373-A55A-48B8-9496-A153AA02A8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82C843-42AD-4AA1-AED2-D7E890C7CD78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8B0A6-E088-4ED5-B787-DFABA22579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8238F-5BE2-4452-8021-04A0AC2F0E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D904D5-3782-4645-9F7A-E5B1F2ED1436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42119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F8C0-1B5F-4DC4-BCDE-7C87B4D9B5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AC1A4-14EC-4D16-97AD-D0DFF1274FE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4A18-0B1A-4938-A7F7-25CA30C2C2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AB03F4-CA23-4FDA-82E7-08F0646F4436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8AF7-DE35-4957-8428-2412D964DD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E5B44-7B7D-4B37-A5CF-A6C17F0F9C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AB8F9-F64D-4764-B573-6B5ED1D3B158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94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B2341A-5C28-496A-96B6-57CC71B45B4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E4AF9-0C22-44D3-B849-975052E1890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D5E4-9BBA-419F-9E45-85361AFE47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AD7C61-8405-4C5D-A116-2BD4F7E5640B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5B10-68D9-4818-B035-085906E010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F625D-55D3-42DD-BCBC-AAC030A5A9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00DD61-A2A5-4755-936D-BB699322C7D3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425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DBA76-15E6-4EE5-814D-F1F4F42B22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3AFCB-5D3E-47BB-8FEF-6C724D34DF6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9F292-EE95-4884-8F87-3BA4503534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3B7C32-8F8F-457A-97BF-0C4E7122E23E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AB50-6FBE-47D5-88CB-33992E1B1B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6D29-D864-4E69-809F-6D8D02552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ADD4F-BC7E-42F6-9BEE-EF3C31642548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9778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50BA-C07F-45FB-90B3-FFD83EC8BE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13A33-E7EA-4AB4-940F-5691E8823C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BAE54-8316-4CF8-860E-8FD19F11CF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8119F1-929D-4C8C-BA57-C9A6720E78E9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58CCA-C208-4D18-BD08-ADBB14FF32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93B91-7E9A-4D3A-AF30-A7721BDBDF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EA4C05-C91C-4BAE-A229-D3849E1EF041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507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50BA-61E4-4C51-9170-4BE4F1AFE9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3B2-165C-4061-ADED-D437C2BE61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DBC31-829D-4684-83A5-5D77804F1C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09EDB-F4E2-4032-98DC-BE2F54EA86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39E0B5-9D86-4A83-A672-B36EA9BE4C53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A2318-47A2-4E68-ADB4-CB590843C1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87164-BE55-4802-8BE4-6703B7E6DD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3CCF0B-3F04-4C09-90FD-054217E9C87A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205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50CC-0AAB-4025-999D-39D22FF3F9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226F4-7417-4D55-BAC5-98B23E7A5D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C24F7-C9C0-4876-861E-215FAD5F44A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4A8E-04AD-44D4-AC78-2C56792AE52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AFF1C-5969-422B-98CD-29D84F6F834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3D9B61-49B0-4146-AF4E-47989312DC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A6D0CB-9AE1-4850-82C8-13323E404955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93675-63F0-45F0-B92A-778B58B3C6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A5E0F6-9D54-4510-89F6-8CAE55499F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E8777-8F24-4680-82F0-CA029B135ABC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288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3E51-1DA5-49D7-9612-4D482D964D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52111-C5E1-4424-A250-ADFD3744AE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0562BE-8BAC-4601-9E18-1BACCBCBF146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2ADDA-7EB2-4489-88CA-C5F556871A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EEDF5-3FA8-469B-846D-2A62A411F2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9D9336-2B9C-4163-87DC-B55700741B0B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554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5CC51-3A5C-4461-9C9D-DFF04C0CAF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4A71FD-7165-435D-A81C-A77C03E3716F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0A22A-6C82-4FB4-80F9-9883AA6E2B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A4AC0-6627-445B-A5AC-653BE7787B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8725A-8C6E-4CF8-BFD5-6AF4E22B1C53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390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2DCF-1DF0-46ED-9D66-A3565AEB1C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115E-96AA-4311-9431-4C3BE8F6BFB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3A2C2-1ABC-4D06-AC5B-3F1996B8364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0D9E4-7D53-4B87-90D9-0020819B4A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71F92-E7DC-41AF-B665-DB1D495D4061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CF36D-B8DA-4BAD-B217-88F33E5F40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E4AA0-60F9-4206-8EC9-5B4EEF8BA7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E693C-F660-417B-BD6B-BEDBFAA358CD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976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AC05-CD7A-41B8-826A-E616AC1A7E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249D1-3CB3-42CC-9AC0-53BC55FD507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AF86E-40A3-42C9-A91A-7A76234BEF9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EFC57-74ED-43EF-BA31-DF5B1CC230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2765E4-30E8-4C05-891B-F7B008DA026D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DB536-E8FA-455D-AAD2-325A3F4E8B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169D0-8EAF-48AC-8702-0D0FC16148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EF8722-53B5-4DD1-88FA-F457091BC00A}" type="slidenum"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080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D8EB0-F23A-42A0-BC51-FA7203C3E0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38ED-9706-43FE-B9DE-AC6ABC6AE8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8F0E-8842-471F-BD5B-EDD7BB3E6CE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2F9A9C6-1152-4169-9918-162513E1399E}" type="datetime1">
              <a:rPr lang="fr-BE"/>
              <a:pPr lvl="0"/>
              <a:t>01-06-21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B4A2C-7DD9-456B-83AB-6A321D910E1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FF086-4FB0-415A-97AA-18A8869BEF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594383B-2ED9-4115-B6B9-D8969EA2C7C8}" type="slidenum"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trategie@talent.brussel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FA06B25-8D44-463C-B8B0-6DED0E3C0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886"/>
            <a:ext cx="13688983" cy="762868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A7693F7-FE78-4718-AD55-CB68C5548F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894" y="2672178"/>
            <a:ext cx="10643798" cy="1402671"/>
          </a:xfrm>
        </p:spPr>
        <p:txBody>
          <a:bodyPr anchorCtr="0">
            <a:normAutofit fontScale="90000"/>
          </a:bodyPr>
          <a:lstStyle/>
          <a:p>
            <a:pPr lvl="0"/>
            <a:br>
              <a:rPr lang="fr-BE" sz="3200" dirty="0"/>
            </a:br>
            <a:br>
              <a:rPr lang="fr-BE" sz="3200" dirty="0"/>
            </a:br>
            <a:br>
              <a:rPr lang="fr-BE" sz="3200" dirty="0"/>
            </a:br>
            <a: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  <a:t>Audit des instruments de la politique de diversité </a:t>
            </a:r>
            <a:b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  <a:t>dans la fonction publique régionale bruxelloise </a:t>
            </a:r>
            <a:b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Audit met betrekking tot de instrumenten </a:t>
            </a:r>
            <a:br>
              <a:rPr lang="nl-NL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van het diversiteitsbeleid bij de gewestelijke ambtenarij</a:t>
            </a:r>
            <a:endParaRPr lang="fr-BE" sz="3200" b="1" dirty="0">
              <a:solidFill>
                <a:schemeClr val="accent1">
                  <a:lumMod val="75000"/>
                </a:schemeClr>
              </a:solidFill>
              <a:latin typeface="Corbel" pitchFamily="3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8C95C43-56A3-4CA2-A199-BC3B58A3FB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6670" y="4881825"/>
            <a:ext cx="10266835" cy="2316728"/>
          </a:xfrm>
        </p:spPr>
        <p:txBody>
          <a:bodyPr anchorCtr="0">
            <a:normAutofit/>
          </a:bodyPr>
          <a:lstStyle/>
          <a:p>
            <a:pPr lvl="0">
              <a:lnSpc>
                <a:spcPct val="70000"/>
              </a:lnSpc>
            </a:pPr>
            <a:r>
              <a:rPr lang="fr-BE" sz="1800" b="1" dirty="0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Synthèse des conclusions et des recommandations de </a:t>
            </a:r>
            <a:r>
              <a:rPr lang="fr-BE" sz="1800" b="1" dirty="0" err="1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Comase</a:t>
            </a:r>
            <a:endParaRPr lang="fr-BE" sz="1800" b="1" dirty="0">
              <a:solidFill>
                <a:schemeClr val="accent1">
                  <a:lumMod val="75000"/>
                </a:schemeClr>
              </a:solidFill>
              <a:latin typeface="Corbel" pitchFamily="34"/>
            </a:endParaRPr>
          </a:p>
          <a:p>
            <a:pPr lvl="0">
              <a:lnSpc>
                <a:spcPct val="70000"/>
              </a:lnSpc>
            </a:pPr>
            <a:r>
              <a:rPr lang="fr-BE" sz="1800" b="1" kern="0" dirty="0" err="1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Synthese</a:t>
            </a:r>
            <a:r>
              <a:rPr lang="fr-BE" sz="1800" b="1" kern="0" dirty="0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 van de </a:t>
            </a:r>
            <a:r>
              <a:rPr lang="fr-BE" sz="1800" b="1" kern="0" dirty="0" err="1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conclusies</a:t>
            </a:r>
            <a:r>
              <a:rPr lang="fr-BE" sz="1800" b="1" kern="0" dirty="0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 en </a:t>
            </a:r>
            <a:r>
              <a:rPr lang="fr-BE" sz="1800" b="1" kern="0" dirty="0" err="1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aanbevelingen</a:t>
            </a:r>
            <a:r>
              <a:rPr lang="fr-BE" sz="1800" b="1" kern="0" dirty="0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 van </a:t>
            </a:r>
            <a:r>
              <a:rPr lang="fr-BE" sz="1800" b="1" kern="0" dirty="0" err="1">
                <a:solidFill>
                  <a:schemeClr val="accent1">
                    <a:lumMod val="75000"/>
                  </a:schemeClr>
                </a:solidFill>
                <a:latin typeface="Corbel" pitchFamily="34"/>
              </a:rPr>
              <a:t>Comase</a:t>
            </a:r>
            <a:endParaRPr lang="fr-BE" sz="1700" b="1" dirty="0">
              <a:solidFill>
                <a:schemeClr val="accent1">
                  <a:lumMod val="75000"/>
                </a:schemeClr>
              </a:solidFill>
              <a:latin typeface="Corbel" pitchFamily="34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3D1358-89BB-40BE-91F3-58ED9D7F6661}"/>
              </a:ext>
            </a:extLst>
          </p:cNvPr>
          <p:cNvSpPr txBox="1"/>
          <p:nvPr/>
        </p:nvSpPr>
        <p:spPr>
          <a:xfrm>
            <a:off x="230818" y="5976731"/>
            <a:ext cx="10643798" cy="6180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 algn="ctr">
              <a:lnSpc>
                <a:spcPct val="70000"/>
              </a:lnSpc>
              <a:spcBef>
                <a:spcPts val="10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Présentation -</a:t>
            </a:r>
            <a:r>
              <a:rPr lang="nl-NL" altLang="fr-FR" sz="1600" dirty="0">
                <a:solidFill>
                  <a:srgbClr val="22427C"/>
                </a:solidFill>
                <a:latin typeface="Corbel" panose="020B0503020204020204" pitchFamily="34" charset="0"/>
              </a:rPr>
              <a:t> Presentatie</a:t>
            </a:r>
            <a: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  2/06/2021</a:t>
            </a:r>
            <a:b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</a:br>
            <a:b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</a:br>
            <a: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Irène RIABICHEFF – Conseillère experte Stratégie et Organisation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516"/>
            <a:ext cx="12715141" cy="71487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2.2.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Diversiteitsmanager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- 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232999" y="6329933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A28154-9E77-4017-BCA7-464221854CEA}"/>
              </a:ext>
            </a:extLst>
          </p:cNvPr>
          <p:cNvSpPr/>
          <p:nvPr/>
        </p:nvSpPr>
        <p:spPr>
          <a:xfrm>
            <a:off x="1266699" y="953701"/>
            <a:ext cx="8185212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/>
              </a:rPr>
              <a:t>77%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heeft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diversiteitsmanager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(17 van de 22)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/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weinig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opleiding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bij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indiensttreding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of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bijscholing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Onduidelijk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mandaat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(≠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functie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Is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titel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manager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gepast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Hoe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met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?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Rol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agent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verandering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Verband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beheersvoorwaarden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vermogen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om in te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grijpen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Cumulatie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andere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functies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gendermainstreaming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handstreaming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thuiswerk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Risico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centreren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thema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op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één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persoon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89869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2.2. 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Manager diversité –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348336" y="876057"/>
            <a:ext cx="9976394" cy="4524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Renommer la fonction =&gt; Conseiller en Diversité (// Conseiller en prévention) 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=&gt; assigner un rôle d’avis sur les projets de communication de l’organisme, les plans/procédures/outils RH,…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Positionnement systématique au niveau du service RH des organismes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Etablir un kit de formation à la prise de fonction (kit de démarrage) &amp; prévoir de façon plus structurée/systématique une formation continue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Wingdings" panose="05000000000000000000" pitchFamily="2" charset="2"/>
              <a:buChar char="è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Transformer le mandat en une fonction (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garantir l’expertise et la continuité de la gestion de la thématique)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Renforcement et clarification du rôle 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Par rapport à la Commission avec un pouvoir décisionnel sur le même plan que les autres membres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Articulation plus précise avec les objectifs du management général de l’organisme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Clarifier le temps de travail selon la taille de l’organisme :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1 ETP – 0,50 ETP – 0,25 ETP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874411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1534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516"/>
            <a:ext cx="12715141" cy="71487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2.3.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Begeleidendscommissie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- 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215070" y="6419580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0BE33-E4AF-426D-A230-CEA624B18FD6}"/>
              </a:ext>
            </a:extLst>
          </p:cNvPr>
          <p:cNvSpPr/>
          <p:nvPr/>
        </p:nvSpPr>
        <p:spPr>
          <a:xfrm>
            <a:off x="1308847" y="1392972"/>
            <a:ext cx="9144000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/>
              </a:rPr>
              <a:t>64%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heeft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Begeleidingscommissie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(14 van de 22),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soms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zeer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recent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Hoog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formalisme,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soms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al te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formele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samenstelling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(6 comités met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meer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dan 15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leden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) en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sterke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afhankelijkheid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proactiviteit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beheerder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Vertegenwoordiging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vakorganisaties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verzekerd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behalve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één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geval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3"/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Moeilijkheden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om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leden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te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betrekken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en te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behouden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=&gt;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verlies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kennis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,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dynamiek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opleiding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over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thema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voor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leden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Begeleidingscommissie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Gezien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lage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vergaderfrequentie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moet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tussentijdse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dialoog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mogelijk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werktijd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over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onderwerp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5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210260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2.3. </a:t>
            </a:r>
            <a:r>
              <a:rPr lang="fr-FR" sz="2300" b="1" kern="0" dirty="0">
                <a:solidFill>
                  <a:srgbClr val="5BDBD8"/>
                </a:solidFill>
                <a:latin typeface="Corbel"/>
              </a:rPr>
              <a:t>Commission d’accompagnement  - recommandations de </a:t>
            </a:r>
            <a:r>
              <a:rPr lang="fr-FR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1021603" y="2258283"/>
            <a:ext cx="9940883" cy="17373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lvl="1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Préciser le mandat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0" lvl="1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Limiter le nombre de membres (max. 15) afin de garantir la dimension opérationnelle et limiter l’approche formelle</a:t>
            </a:r>
            <a:br>
              <a:rPr lang="fr-BE" sz="1600" b="1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marL="0" lvl="1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Imposer la représentation des parties prenantes suivantes</a:t>
            </a:r>
            <a:br>
              <a:rPr lang="fr-BE" sz="1600" kern="0" dirty="0"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b="1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874411" y="6374756"/>
            <a:ext cx="699250" cy="2754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8681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210260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2.4. 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Het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gewestelijk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c</a:t>
            </a:r>
            <a:r>
              <a:rPr lang="fr-FR" sz="2300" b="1" kern="0" dirty="0" err="1">
                <a:solidFill>
                  <a:srgbClr val="5BDBD8"/>
                </a:solidFill>
                <a:latin typeface="Corbel"/>
              </a:rPr>
              <a:t>oördinatiecomité</a:t>
            </a:r>
            <a:r>
              <a:rPr lang="fr-FR" sz="2300" b="1" kern="0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- 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685687" y="1438953"/>
            <a:ext cx="4647730" cy="3385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19235" y="6401650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828B3-561F-4799-A289-ED6B446E1424}"/>
              </a:ext>
            </a:extLst>
          </p:cNvPr>
          <p:cNvSpPr/>
          <p:nvPr/>
        </p:nvSpPr>
        <p:spPr>
          <a:xfrm>
            <a:off x="1179810" y="1013854"/>
            <a:ext cx="8877780" cy="40318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88%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diversiteitsmanager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aanwezig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(15 van de 17)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Perioden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weinig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/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vergaderingen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//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afhankelijkheid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politieke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agenda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einde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/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begin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zittingsperiode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tweeledige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operatie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Officieel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gewestelijk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coördinatiecomité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Informeel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comité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diversiteitsmanagers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om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informatie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beste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praktijken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uit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te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wisselen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en te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delen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Dynamiek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beperkt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tot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uitwisselingen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belanghebbenden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echte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bevoegdheid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om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voorstellen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te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doen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rol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weinig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structurerend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effect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actoren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, met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name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gezien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beperkte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toegewezen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middelen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. 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Relatief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beperkte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rol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voorbeeld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rol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bij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ontvangen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actieplannen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08002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2.4. Comité de coordination régional –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635206" y="1548410"/>
            <a:ext cx="9949761" cy="28343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Augmenter les moyens de fonctionnement du Comité afin de renforcer son rôle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Prévoir deux formes complémentaires du Comité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(voir niveau de précision à reprendre dans les textes)</a:t>
            </a:r>
          </a:p>
          <a:p>
            <a:pPr marL="914400" lvl="3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Forme Plénière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 pilotage par le politique, évaluation annuelle des dynamiques en cours, remise d’avis…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Rôle de contrôle: respect des règles par les organismes, conformité des plans, évaluation de la mise en œuvre,…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Quid composition avec les présidents des Commission d’accompagnement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 Managers?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Réunion annuelle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Forme Opérationnelle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 réunissant les acteurs de terrain, échange de bonnes pratiques entre managers, …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Rôle de support: catalogue d’actions, support aux actions collectives,…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Réunion trimestrielle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01305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15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3178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2.5. 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Subsidies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voor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diversiteit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-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536594" y="1100175"/>
            <a:ext cx="9940883" cy="42103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200150"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50%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heeft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er in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periode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2015-2019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baat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bij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gehad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Grote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meer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dan 500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personen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meerderheid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begunstigden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de MIVB, Brussel Net,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Actiris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Leefmilieu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Brussel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ontvangen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75%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diversiteitssubsidies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200150"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Meestal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mannen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contract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voor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bepaalde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duur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Afname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gesubsidieerde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banen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Lichte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herschikking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contracten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bepaalde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onbepaalde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duur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200150"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Administratief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omslachtige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procedure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200150"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Aanzienlijke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financiële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steun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voor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sommige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organisaties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200150"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Hulpmiddel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irrelevant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beoordeeld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Ex-post</a:t>
            </a: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Betreft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slechts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één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dimensie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diversiteitsbeleid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Buitenkanseffect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termen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begrotingsmiddelen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specifieke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toewijzing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diversiteitsacties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1657350" lvl="4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Houdt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rekening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met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duurzaamheid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banen</a:t>
            </a: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37164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16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79873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2.4. Subsides diversité –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19235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F3AE78-C16F-4240-8178-9152C94C2144}"/>
              </a:ext>
            </a:extLst>
          </p:cNvPr>
          <p:cNvSpPr/>
          <p:nvPr/>
        </p:nvSpPr>
        <p:spPr>
          <a:xfrm>
            <a:off x="1458946" y="1201126"/>
            <a:ext cx="7901126" cy="3911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Revoir de façon relativement forte le mécanisme et/ou en prévoir un complémentaire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Conditionner un subventionnement dans le cadre de la politique diversité des organismes au respect des obligations légales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(Plan d’action, Manager, Commission d’accompagnement,…)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Financer des moyens/actions diversité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Budget à affecter à la réalisation des plans d’action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Financement du poste de manager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Financement des moyens au niveau régional: staff du Secrétariat du Comité régional</a:t>
            </a:r>
          </a:p>
          <a:p>
            <a:pPr lvl="2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Tenir compte de la taille des institutions avec un forfait minimum et un montant variable en fonction de la taille</a:t>
            </a:r>
          </a:p>
          <a:p>
            <a:pPr lvl="3" indent="-45720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45720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Etablir en lien entre ce subventionnement et la réalisation des objectifs du Gouvernement</a:t>
            </a:r>
          </a:p>
        </p:txBody>
      </p:sp>
    </p:spTree>
    <p:extLst>
      <p:ext uri="{BB962C8B-B14F-4D97-AF65-F5344CB8AC3E}">
        <p14:creationId xmlns:p14="http://schemas.microsoft.com/office/powerpoint/2010/main" val="207815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2.6.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Positieve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actie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–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37164" y="6365792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18</a:t>
            </a:fld>
            <a:endParaRPr lang="fr-BE" sz="1400" b="1" kern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A5C565-736C-42EE-ACCE-DF0CBAD58938}"/>
              </a:ext>
            </a:extLst>
          </p:cNvPr>
          <p:cNvSpPr/>
          <p:nvPr/>
        </p:nvSpPr>
        <p:spPr>
          <a:xfrm>
            <a:off x="1215626" y="1367440"/>
            <a:ext cx="9133999" cy="3738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Slecht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begrip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algemene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beheersing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instrument</a:t>
            </a:r>
          </a:p>
          <a:p>
            <a:pPr lvl="3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advies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Unia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6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juni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2016 over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onderscheid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formele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inhoudelijke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gelijkheid.</a:t>
            </a: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Slechts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2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maken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expliciet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gebruik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ook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al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kwestie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overeenstemming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positive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zou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moeten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).</a:t>
            </a: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Administratieve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onnauwkeurigheid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mogelijke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omslachtigheid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bij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gelet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op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artikel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12,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waarin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sprake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toestemming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regering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voor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positieve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verdere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verduidelijking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Noodzaak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rigoureuze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voorbereiding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Filosofisch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debat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over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geschiktheid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gebruik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ervan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voor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bepaalde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belanghebbenden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Aantonen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effect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bepaalde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maatregelen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=&gt; Relevant en consistent instrument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te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weinig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wordt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gebruikt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95190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2.6. 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Action positive-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375229" y="1548410"/>
            <a:ext cx="10553443" cy="30469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2"/>
            <a:endParaRPr lang="fr-BE" sz="1600" dirty="0"/>
          </a:p>
          <a:p>
            <a:pPr lvl="2"/>
            <a:endParaRPr lang="fr-BE" sz="1600" dirty="0"/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Encourager l’utilisation de cet instrument en y travaillant de façon collective au niveau régional</a:t>
            </a:r>
          </a:p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Favoriser l’appropriation de l’outil via des exemples concrets qui ont eu un impact positif (ex.: composition paritaire au niveau des organes de décision afin de les rééquilibrer quant à la présence de femmes)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1657350" lvl="3" indent="-285750">
              <a:buFont typeface="Wingdings" panose="05000000000000000000" pitchFamily="2" charset="2"/>
              <a:buChar char="è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Renforcer les connaissances, formations , échange de bonnes pratiques…</a:t>
            </a:r>
          </a:p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S’appuyer sur l’expertise de l’Institut pour l’égalité des femmes et des hommes, UNIA, ...</a:t>
            </a:r>
          </a:p>
          <a:p>
            <a:pPr marL="1657350" lvl="3" indent="-285750">
              <a:buFont typeface="Wingdings" panose="05000000000000000000" pitchFamily="2" charset="2"/>
              <a:buChar char="è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Rôle de soutien , sensibilisation…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883376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0328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6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8156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Synthèse des conclusions et des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br>
              <a:rPr lang="fr-BE" sz="2300" b="1" dirty="0">
                <a:solidFill>
                  <a:srgbClr val="5BDBD8"/>
                </a:solidFill>
                <a:latin typeface="Corbel" pitchFamily="34"/>
              </a:rPr>
            </a:b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	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Synthese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van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conclusies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en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aanbevelingen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van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kern="0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197417" y="929378"/>
            <a:ext cx="4863538" cy="4524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b="1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dirty="0">
                <a:solidFill>
                  <a:srgbClr val="22427C"/>
                </a:solidFill>
                <a:latin typeface="Corbel" pitchFamily="34"/>
              </a:rPr>
              <a:t>I. Introduction 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dirty="0">
                <a:solidFill>
                  <a:srgbClr val="22427C"/>
                </a:solidFill>
                <a:latin typeface="Corbel" pitchFamily="34"/>
              </a:rPr>
              <a:t>	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dirty="0">
                <a:solidFill>
                  <a:srgbClr val="22427C"/>
                </a:solidFill>
                <a:latin typeface="Corbel" pitchFamily="34"/>
              </a:rPr>
              <a:t>II. Les instruments diversité (FPR)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2.1. Plan d’action diversité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2.2. Manager diversité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2.3. Commission d’accompagnement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2.4. Comité de coordination régional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2.5. Subsides diversité 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2.6. Action positive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2.7. Monitoring régional de la diversité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2.8. Publicité – Communication</a:t>
            </a:r>
            <a:br>
              <a:rPr lang="fr-BE" dirty="0">
                <a:solidFill>
                  <a:srgbClr val="22427C"/>
                </a:solidFill>
                <a:latin typeface="Corbel" pitchFamily="34"/>
              </a:rPr>
            </a:br>
            <a:endParaRPr lang="fr-BE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dirty="0">
                <a:solidFill>
                  <a:srgbClr val="22427C"/>
                </a:solidFill>
                <a:latin typeface="Corbel" pitchFamily="34"/>
              </a:rPr>
              <a:t>III. Approche transversale </a:t>
            </a:r>
          </a:p>
          <a:p>
            <a:pPr marL="914400" lvl="1" indent="-45720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b="1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dirty="0">
                <a:solidFill>
                  <a:srgbClr val="22427C"/>
                </a:solidFill>
                <a:latin typeface="Corbel" pitchFamily="34"/>
              </a:rPr>
              <a:t>IV. Conclusion – suite des travaux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28199" y="6392686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84EECEFA-072F-4EC6-99B9-F8B18FB0912E}"/>
              </a:ext>
            </a:extLst>
          </p:cNvPr>
          <p:cNvSpPr txBox="1"/>
          <p:nvPr/>
        </p:nvSpPr>
        <p:spPr>
          <a:xfrm>
            <a:off x="5211628" y="1069908"/>
            <a:ext cx="5740682" cy="5047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altLang="fr-FR" sz="1600" b="1" dirty="0">
                <a:solidFill>
                  <a:srgbClr val="22427C"/>
                </a:solidFill>
                <a:latin typeface="Corbel" pitchFamily="34"/>
              </a:rPr>
              <a:t>I. Inleiding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altLang="fr-FR" sz="1600" b="1" dirty="0">
                <a:solidFill>
                  <a:srgbClr val="22427C"/>
                </a:solidFill>
                <a:latin typeface="Corbel" pitchFamily="34"/>
              </a:rPr>
              <a:t> </a:t>
            </a:r>
            <a:endParaRPr lang="nl-NL" sz="1600" b="1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1" dirty="0">
                <a:solidFill>
                  <a:srgbClr val="22427C"/>
                </a:solidFill>
                <a:latin typeface="Corbel" pitchFamily="34"/>
              </a:rPr>
              <a:t>II. De instrumenten van diversiteit (GOA)</a:t>
            </a:r>
          </a:p>
          <a:p>
            <a:pPr lvl="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kern="0" dirty="0">
                <a:solidFill>
                  <a:srgbClr val="22427C"/>
                </a:solidFill>
                <a:latin typeface="Corbel" pitchFamily="34"/>
              </a:rPr>
              <a:t>2.1.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Actieplan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2.2.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Diversiteitsmanager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2.3.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Begeleidingscommissie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2.4. Het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gewestelijk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coördinatiecomité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2.5.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subsidies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2.6.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Positieve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Actie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2.7.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Regionale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diversiteitsmonitoring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	2.8.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Publiciteit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–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Communicatie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1" dirty="0">
                <a:solidFill>
                  <a:srgbClr val="22427C"/>
                </a:solidFill>
                <a:latin typeface="Corbel" pitchFamily="34"/>
              </a:rPr>
              <a:t>III. Transversale aanpak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600" b="1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1" dirty="0">
                <a:solidFill>
                  <a:srgbClr val="22427C"/>
                </a:solidFill>
                <a:latin typeface="Corbel" pitchFamily="34"/>
              </a:rPr>
              <a:t>IV. Conclusie – volgende werken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600" b="1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1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lvl="1"/>
            <a:r>
              <a:rPr lang="nl-NL" sz="1600" dirty="0">
                <a:solidFill>
                  <a:srgbClr val="22427C"/>
                </a:solidFill>
                <a:latin typeface="Corbel" pitchFamily="34"/>
              </a:rPr>
              <a:t>	</a:t>
            </a:r>
            <a:endParaRPr lang="fr-BE" sz="1600" b="1" dirty="0">
              <a:solidFill>
                <a:srgbClr val="22427C"/>
              </a:solidFill>
              <a:latin typeface="Corbel" pitchFamily="34"/>
            </a:endParaRPr>
          </a:p>
          <a:p>
            <a:pPr lvl="1"/>
            <a:endParaRPr lang="fr-BE" sz="1600" dirty="0">
              <a:solidFill>
                <a:srgbClr val="22427C"/>
              </a:solidFill>
              <a:latin typeface="Corbel" pitchFamily="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58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2.7.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Regionale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 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diversiteitsmonitoring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-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008882" y="6571980"/>
            <a:ext cx="708214" cy="2127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20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4C6972-C2E7-424D-937E-5BDC498EBE16}"/>
              </a:ext>
            </a:extLst>
          </p:cNvPr>
          <p:cNvSpPr/>
          <p:nvPr/>
        </p:nvSpPr>
        <p:spPr>
          <a:xfrm>
            <a:off x="497627" y="945331"/>
            <a:ext cx="10224968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Ontbreken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wettelijk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regelgevend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kader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Vaststelling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verband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de monitoring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regionale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doelstellingen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2016-2020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/>
              </a:rPr>
              <a:t>59%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codeert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gegevens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(13 van de 22) =&gt;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heterogeniteit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volledigheid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Slechts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3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gebruiken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het instrument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monitoring en diagnose</a:t>
            </a:r>
            <a:endParaRPr lang="fr-BE" dirty="0">
              <a:latin typeface="Corbel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Codering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hoofdzakelijk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de HR-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afdeling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plaats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diversiteitsmanager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zelf</a:t>
            </a:r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lvl="2"/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Wordt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voornamelijk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beschouwd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rapportageverplichting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en niet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instrument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voor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sturing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structurerende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rol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omdat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daarvoor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andere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gegevens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dan HR-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gegevens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moeten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worden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verzameld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analyse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gegevens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hieronder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)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blijkt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instrument relevant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omdat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objectieve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waarnemingscapaciteit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situatie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biedt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kwestie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coherentie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wordt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gesteld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aantal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complexiteit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indicatoren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niet-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integratie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andere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instrumenten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verslaglegging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enz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0890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410481" y="3305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/>
              </a:rPr>
              <a:t> 2.7. Monitoring régional –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73023" y="6329933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F0A019-44C3-45FD-94FF-5D73011666BC}"/>
              </a:ext>
            </a:extLst>
          </p:cNvPr>
          <p:cNvSpPr/>
          <p:nvPr/>
        </p:nvSpPr>
        <p:spPr>
          <a:xfrm>
            <a:off x="643563" y="1472409"/>
            <a:ext cx="10010780" cy="28569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Consacrer l’existence d’un outil de monitoring au niveau du cadre légal et réglementaire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et imposer son remplissage en lien avec les exigences définies au niveau du Comité de coordination régional</a:t>
            </a: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Restructurer l’outil avec deux objectifs principaux sur base de l’expérience (trop lourd, peu flexible)</a:t>
            </a: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Centraliser l’analyse des données et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f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aire le lien avec les autres rapportages</a:t>
            </a:r>
            <a:br>
              <a:rPr lang="fr-BE" sz="1600" b="1" kern="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       notamment au niveau de l’Observatoire géré par </a:t>
            </a:r>
            <a:r>
              <a:rPr lang="fr-BE" sz="1600" b="1" kern="0" dirty="0" err="1">
                <a:solidFill>
                  <a:srgbClr val="22427C"/>
                </a:solidFill>
                <a:latin typeface="Corbel" pitchFamily="34"/>
              </a:rPr>
              <a:t>talent.brussels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 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En lien avec le renforcement du staff du Secrétariat du Comité régional, </a:t>
            </a:r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systématiser l’analyse de la complétude des encodages et la lecture/interprétation des résultats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:</a:t>
            </a:r>
          </a:p>
          <a:p>
            <a:pPr lvl="2" indent="-285750">
              <a:lnSpc>
                <a:spcPct val="7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628650" lvl="2">
              <a:lnSpc>
                <a:spcPct val="7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Inciter à l’utilisation effective de l’outil pour l’analyse dans le cadre du diagnostic</a:t>
            </a:r>
            <a:br>
              <a:rPr lang="fr-BE" sz="1600" b="1" kern="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     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(travail de sensibilisation)</a:t>
            </a:r>
          </a:p>
        </p:txBody>
      </p:sp>
    </p:spTree>
    <p:extLst>
      <p:ext uri="{BB962C8B-B14F-4D97-AF65-F5344CB8AC3E}">
        <p14:creationId xmlns:p14="http://schemas.microsoft.com/office/powerpoint/2010/main" val="3918500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2.8.</a:t>
            </a: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Publiciteit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/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Communicatie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–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conclusies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van de analyse van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035776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22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09555-0A6C-4112-9FB5-A79397601F67}"/>
              </a:ext>
            </a:extLst>
          </p:cNvPr>
          <p:cNvSpPr/>
          <p:nvPr/>
        </p:nvSpPr>
        <p:spPr>
          <a:xfrm>
            <a:off x="1099936" y="1686795"/>
            <a:ext cx="91018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Vaag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slecht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gedefinieerd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begrip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op het niveau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rechtskader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2"/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Vaststelling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specifieke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op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gebied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zowel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wat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externe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interne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communicatie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betreft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12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die interne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communicatieacties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in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verband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7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die externe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communicatieacties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over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uitvoeren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Wisselende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interne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communicatie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instellingen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Hangt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af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mate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eigenaarschap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thema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Uitgevoerd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door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specifieke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dienst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systematisch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overleg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28342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91" y="-124287"/>
            <a:ext cx="12644924" cy="71093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2.8. 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Publicité/Communication 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-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125423" y="6240286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23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658038-F49B-4D30-B05A-F57CD173BE32}"/>
              </a:ext>
            </a:extLst>
          </p:cNvPr>
          <p:cNvSpPr/>
          <p:nvPr/>
        </p:nvSpPr>
        <p:spPr>
          <a:xfrm>
            <a:off x="1136342" y="1905506"/>
            <a:ext cx="90744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/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Clarification de l’instrument et de son utilisation </a:t>
            </a:r>
            <a:br>
              <a:rPr lang="fr-BE" sz="1600" b="1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/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Veiller à une collaboration structurelle entre les services communication des organismes et les Managers diversité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tant sur le plan de la consultation/validation par ce dernier des différentes campagnes menées, que pour la co-construction des actions de communication intégrées dans le Plan d’action de l’organisme.</a:t>
            </a:r>
          </a:p>
        </p:txBody>
      </p:sp>
    </p:spTree>
    <p:extLst>
      <p:ext uri="{BB962C8B-B14F-4D97-AF65-F5344CB8AC3E}">
        <p14:creationId xmlns:p14="http://schemas.microsoft.com/office/powerpoint/2010/main" val="67163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388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III. Transversale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benadering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-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conclusies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van de analyse van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81987" y="6213392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BF114-013A-42C4-89BC-30793A6FCF4A}"/>
              </a:ext>
            </a:extLst>
          </p:cNvPr>
          <p:cNvSpPr/>
          <p:nvPr/>
        </p:nvSpPr>
        <p:spPr>
          <a:xfrm>
            <a:off x="186432" y="843609"/>
            <a:ext cx="100583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Niet-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naleving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door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50%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actieplan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23%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Diversiteitsmanager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36%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zonder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Begeleidingscommissie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Ontbreken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sanctiemechanismen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Huidige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zwakte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zowel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controle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-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coördinatiedimensie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Situaties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die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zeer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(te)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heterogeen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zijn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afhankelijk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grootte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anciënniteit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organisatiecultuur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Sterke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afhankelijkheid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betrokkenheid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Diversiteitsmanager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bereidheid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algemeen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management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integratie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verschillende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benaderingen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 gewestelijk openbaar ambt, plaatselijke besturen, verschillende aspecten zoals </a:t>
            </a:r>
            <a:r>
              <a:rPr lang="nl-NL" sz="1600" kern="0" dirty="0" err="1">
                <a:solidFill>
                  <a:srgbClr val="22427C"/>
                </a:solidFill>
                <a:latin typeface="Corbel" pitchFamily="34"/>
              </a:rPr>
              <a:t>gendermainstreaming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, handstreaming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=&gt;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vinden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evenwicht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rekening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houden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met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specifieke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kenmerken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geïntegreerde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aanpak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specifieke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begrotingsmiddelen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voor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acties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905300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III. Approche transversale -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179211" y="6491298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7A0556-A5B8-47FA-B276-1C39FAB64824}"/>
              </a:ext>
            </a:extLst>
          </p:cNvPr>
          <p:cNvSpPr/>
          <p:nvPr/>
        </p:nvSpPr>
        <p:spPr>
          <a:xfrm>
            <a:off x="346063" y="756679"/>
            <a:ext cx="10173810" cy="56661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2"/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Résultats du monitoring =&gt; évolution de la situation </a:t>
            </a:r>
            <a:br>
              <a:rPr lang="fr-BE" sz="1600" b="1" kern="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(attention aux limites de l’interprétation car données partielles)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indicateurs de réalisations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résultats relativement encourageant quant aux actions mises en œuvre (procédure de screening, actions de sensibilisation, …).  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indicateurs de résultats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résultats en légère augmentation positive mais de façon moins marquée que pour les indicateurs de réalisation (ex.: % de femmes parmi les candidates).</a:t>
            </a:r>
          </a:p>
          <a:p>
            <a:pPr marL="1657350" lvl="3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indicateurs d’impacts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 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résultats plus mitigés 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progression au niveau notamment de la composition des organes de décision et du cadre moyen en termes de genre (lien avec action positive sur ce plan)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stabilité sur une série d’indicateurs (% de femmes dans les effectifs, % de personnes avec un handicap </a:t>
            </a:r>
          </a:p>
          <a:p>
            <a:pPr marL="2114550" lvl="4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forte dégradation pour ce qui concerne les départs anticipés des personnes en fin de carrière</a:t>
            </a:r>
          </a:p>
          <a:p>
            <a:pPr lvl="3"/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 </a:t>
            </a:r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69655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III. Approche transversale -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170246" y="6437509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7A0556-A5B8-47FA-B276-1C39FAB64824}"/>
              </a:ext>
            </a:extLst>
          </p:cNvPr>
          <p:cNvSpPr/>
          <p:nvPr/>
        </p:nvSpPr>
        <p:spPr>
          <a:xfrm>
            <a:off x="939727" y="2361983"/>
            <a:ext cx="1017381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2"/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-&gt;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 </a:t>
            </a:r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Outre les recommandations d’adaptation du dispositif, garantir l’application des dispositions légales et règlementaires</a:t>
            </a:r>
            <a:endParaRPr lang="en-US" sz="1600" kern="0" dirty="0">
              <a:ea typeface="+mn-lt"/>
              <a:cs typeface="+mn-lt"/>
            </a:endParaRPr>
          </a:p>
          <a:p>
            <a:pPr lvl="2"/>
            <a:endParaRPr lang="fr-BE" sz="1600" kern="0" dirty="0">
              <a:ea typeface="+mn-lt"/>
              <a:cs typeface="+mn-lt"/>
            </a:endParaRPr>
          </a:p>
          <a:p>
            <a:pPr lvl="2"/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-&gt; Renforcer le rôle de coordination et de soutien</a:t>
            </a:r>
            <a:endParaRPr lang="en-US" sz="1600" kern="0" dirty="0">
              <a:ea typeface="+mn-lt"/>
              <a:cs typeface="+mn-lt"/>
            </a:endParaRPr>
          </a:p>
          <a:p>
            <a:pPr lvl="2"/>
            <a:endParaRPr lang="fr-BE" sz="1600" b="1" kern="0" dirty="0">
              <a:solidFill>
                <a:srgbClr val="22427C"/>
              </a:solidFill>
              <a:latin typeface="Corbel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37980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III.  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Approche transversale - recommandations de </a:t>
            </a:r>
            <a:r>
              <a:rPr lang="fr-BE" sz="2300" b="1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268858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BC3B19-7389-4CE3-A071-E401B9A2C6E5}"/>
              </a:ext>
            </a:extLst>
          </p:cNvPr>
          <p:cNvSpPr/>
          <p:nvPr/>
        </p:nvSpPr>
        <p:spPr>
          <a:xfrm>
            <a:off x="824500" y="1344224"/>
            <a:ext cx="9596761" cy="28948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2"/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/>
              </a:rPr>
              <a:t>Donner davantage de poids (droit de regard) au Manager et à la Commission d’accompagnement 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pour peser sur différents leviers d’action notamment au niveau de la gestion des RH et de la communication. Importance du lien avec le fonctionnement de l’organisme dans son ensemble.</a:t>
            </a:r>
            <a:endParaRPr lang="nl-NL" dirty="0">
              <a:latin typeface="Corbel"/>
            </a:endParaRPr>
          </a:p>
          <a:p>
            <a:pPr lvl="2"/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>
              <a:spcBef>
                <a:spcPts val="0"/>
              </a:spcBef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Cohérence globale et i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ntégration avec d’autres politiques/instruments/plans d’action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(GRH, bien-être,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gendermainstreaming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handistreaming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…)</a:t>
            </a:r>
          </a:p>
          <a:p>
            <a:pPr lvl="2">
              <a:spcBef>
                <a:spcPts val="0"/>
              </a:spcBef>
            </a:pPr>
            <a:endParaRPr lang="fr-BE" sz="1600" b="1" kern="0" dirty="0">
              <a:solidFill>
                <a:srgbClr val="22427C"/>
              </a:solidFill>
              <a:latin typeface="Corbel" pitchFamily="34"/>
            </a:endParaRP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Systématiser le recours à des canevas/outils qui existent pour standardiser les approches</a:t>
            </a:r>
          </a:p>
          <a:p>
            <a:pPr lvl="3">
              <a:lnSpc>
                <a:spcPct val="115000"/>
              </a:lnSpc>
              <a:spcBef>
                <a:spcPts val="0"/>
              </a:spcBef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Mobiliser le monitoring socio-économique pour obtenir une vue claire de la situation de l’organisme en termes d’origine du personnel</a:t>
            </a:r>
          </a:p>
        </p:txBody>
      </p:sp>
    </p:spTree>
    <p:extLst>
      <p:ext uri="{BB962C8B-B14F-4D97-AF65-F5344CB8AC3E}">
        <p14:creationId xmlns:p14="http://schemas.microsoft.com/office/powerpoint/2010/main" val="1258191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IV. 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Approche transversale – Luttes contre les discriminations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224035" y="641061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28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84EECEFA-072F-4EC6-99B9-F8B18FB0912E}"/>
              </a:ext>
            </a:extLst>
          </p:cNvPr>
          <p:cNvSpPr txBox="1"/>
          <p:nvPr/>
        </p:nvSpPr>
        <p:spPr>
          <a:xfrm>
            <a:off x="888285" y="734678"/>
            <a:ext cx="10504792" cy="6740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dirty="0">
                <a:solidFill>
                  <a:srgbClr val="22427C"/>
                </a:solidFill>
                <a:latin typeface="Corbel" pitchFamily="34"/>
              </a:rPr>
              <a:t>Constat global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: manque de distinction entre les actions de promotion et les actions de lutte contre les discriminations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dirty="0">
                <a:solidFill>
                  <a:srgbClr val="22427C"/>
                </a:solidFill>
                <a:latin typeface="Corbel" pitchFamily="34"/>
              </a:rPr>
              <a:t>Recommandations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: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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En faire un axe spécifique/objectif prioritaire (tant au niveau du diagnostic que du plan d’action)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	       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ne pas se limiter à l’enregistrement des plaintes </a:t>
            </a:r>
            <a:br>
              <a:rPr lang="fr-BE" sz="160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	        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détecter les risques, accompagner les victimes, mener des actions préventives et correctives…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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Mettre en place un service d’écoute/point de contact de proximité accessible 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(clients internes)</a:t>
            </a: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/>
              <a:sym typeface="Wingdings" panose="05000000000000000000" pitchFamily="2" charset="2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	 Définir une procédure spécifique en cas de signalement interne (clients internes)</a:t>
            </a: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 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Redynamiser le recours aux services prévus par la convention avec </a:t>
            </a:r>
            <a:r>
              <a:rPr lang="fr-BE" sz="1600" dirty="0" err="1">
                <a:solidFill>
                  <a:srgbClr val="22427C"/>
                </a:solidFill>
                <a:latin typeface="Corbel" pitchFamily="34"/>
              </a:rPr>
              <a:t>Unia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 et l’IFEFH</a:t>
            </a:r>
            <a:br>
              <a:rPr lang="fr-BE" sz="160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       services de conciliation pour la région bruxelloise/clients externes)</a:t>
            </a:r>
          </a:p>
          <a:p>
            <a:pPr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                             recourir à l’outil de scanning proposé par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Unia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 Etablir un diagnostic global</a:t>
            </a: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 au niveau de la fonction publique régionale </a:t>
            </a:r>
            <a:br>
              <a:rPr lang="fr-BE" sz="1600" dirty="0">
                <a:solidFill>
                  <a:srgbClr val="22427C"/>
                </a:solidFill>
                <a:latin typeface="Corbel" pitchFamily="34"/>
              </a:rPr>
            </a:b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         intégrer des données  (RH/Diversité…) et mener des analyses thématiques … </a:t>
            </a:r>
            <a:br>
              <a:rPr lang="fr-BE" sz="1600" dirty="0">
                <a:solidFill>
                  <a:srgbClr val="22427C"/>
                </a:solidFill>
                <a:latin typeface="Corbel" pitchFamily="34"/>
              </a:rPr>
            </a:b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/>
              </a:rPr>
              <a:t>	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 </a:t>
            </a:r>
            <a:r>
              <a:rPr lang="fr-BE" sz="1600" dirty="0">
                <a:solidFill>
                  <a:srgbClr val="22427C"/>
                </a:solidFill>
                <a:latin typeface="Corbel"/>
              </a:rPr>
              <a:t>Organiser des campagnes de </a:t>
            </a:r>
            <a:r>
              <a:rPr lang="fr-BE" sz="1600" dirty="0" err="1">
                <a:solidFill>
                  <a:srgbClr val="22427C"/>
                </a:solidFill>
                <a:latin typeface="Corbel"/>
              </a:rPr>
              <a:t>testing</a:t>
            </a:r>
            <a:r>
              <a:rPr lang="fr-BE" sz="1600" dirty="0">
                <a:solidFill>
                  <a:srgbClr val="22427C"/>
                </a:solidFill>
                <a:latin typeface="Corbel"/>
              </a:rPr>
              <a:t>, des analyse des risques (audit et labellisation)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	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Points d’appui de la réflexion : 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</a:b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	- processus de labellisation de l’AFNOR (France),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	- objectifs chiffrés par groupe-cible (Région flamande)…  </a:t>
            </a: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2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" y="0"/>
            <a:ext cx="12423862" cy="69850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IV. 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Conclusion – suite des travaux 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116458" y="6446474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29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84EECEFA-072F-4EC6-99B9-F8B18FB0912E}"/>
              </a:ext>
            </a:extLst>
          </p:cNvPr>
          <p:cNvSpPr txBox="1"/>
          <p:nvPr/>
        </p:nvSpPr>
        <p:spPr>
          <a:xfrm>
            <a:off x="933500" y="1622809"/>
            <a:ext cx="10588486" cy="338554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altLang="fr-FR" b="1" dirty="0">
                <a:solidFill>
                  <a:srgbClr val="22427C"/>
                </a:solidFill>
                <a:latin typeface="Corbel" pitchFamily="34"/>
              </a:rPr>
              <a:t>Comité </a:t>
            </a:r>
            <a:r>
              <a:rPr lang="nl-NL" altLang="fr-FR" b="1" dirty="0" err="1">
                <a:solidFill>
                  <a:srgbClr val="22427C"/>
                </a:solidFill>
                <a:latin typeface="Corbel" pitchFamily="34"/>
              </a:rPr>
              <a:t>régional</a:t>
            </a:r>
            <a:r>
              <a:rPr lang="nl-NL" altLang="fr-FR" b="1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nl-NL" altLang="fr-FR" b="1" dirty="0" err="1">
                <a:solidFill>
                  <a:srgbClr val="22427C"/>
                </a:solidFill>
                <a:latin typeface="Corbel" pitchFamily="34"/>
              </a:rPr>
              <a:t>diversité</a:t>
            </a:r>
            <a:r>
              <a:rPr lang="nl-NL" altLang="fr-FR" b="1" dirty="0">
                <a:solidFill>
                  <a:srgbClr val="22427C"/>
                </a:solidFill>
                <a:latin typeface="Corbel" pitchFamily="34"/>
              </a:rPr>
              <a:t> du 28 </a:t>
            </a:r>
            <a:r>
              <a:rPr lang="nl-NL" altLang="fr-FR" b="1" dirty="0" err="1">
                <a:solidFill>
                  <a:srgbClr val="22427C"/>
                </a:solidFill>
                <a:latin typeface="Corbel" pitchFamily="34"/>
              </a:rPr>
              <a:t>mai</a:t>
            </a:r>
            <a:endParaRPr lang="nl-NL" altLang="fr-FR" b="1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altLang="fr-FR" dirty="0">
                <a:solidFill>
                  <a:srgbClr val="22427C"/>
                </a:solidFill>
                <a:latin typeface="Corbel" pitchFamily="34"/>
              </a:rPr>
              <a:t>	attente des avis </a:t>
            </a:r>
            <a:r>
              <a:rPr lang="nl-NL" altLang="fr-FR" dirty="0" err="1">
                <a:solidFill>
                  <a:srgbClr val="22427C"/>
                </a:solidFill>
                <a:latin typeface="Corbel" pitchFamily="34"/>
              </a:rPr>
              <a:t>officiels</a:t>
            </a:r>
            <a:r>
              <a:rPr lang="nl-NL" altLang="fr-FR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altLang="fr-FR" dirty="0">
                <a:solidFill>
                  <a:srgbClr val="22427C"/>
                </a:solidFill>
                <a:latin typeface="Corbel" pitchFamily="34"/>
              </a:rPr>
              <a:t>	</a:t>
            </a:r>
            <a:r>
              <a:rPr lang="nl-NL" altLang="fr-FR" dirty="0" err="1">
                <a:solidFill>
                  <a:srgbClr val="22427C"/>
                </a:solidFill>
                <a:latin typeface="Corbel" pitchFamily="34"/>
              </a:rPr>
              <a:t>Synthèse</a:t>
            </a:r>
            <a:r>
              <a:rPr lang="nl-NL" altLang="fr-FR" dirty="0">
                <a:solidFill>
                  <a:srgbClr val="22427C"/>
                </a:solidFill>
                <a:latin typeface="Corbel" pitchFamily="34"/>
              </a:rPr>
              <a:t> des avis  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b="1" dirty="0">
                <a:solidFill>
                  <a:srgbClr val="22427C"/>
                </a:solidFill>
                <a:latin typeface="Corbel" pitchFamily="34"/>
              </a:rPr>
              <a:t>Etablissement </a:t>
            </a:r>
            <a:r>
              <a:rPr lang="nl-NL" b="1" dirty="0" err="1">
                <a:solidFill>
                  <a:srgbClr val="22427C"/>
                </a:solidFill>
                <a:latin typeface="Corbel" pitchFamily="34"/>
              </a:rPr>
              <a:t>d’un</a:t>
            </a:r>
            <a:r>
              <a:rPr lang="nl-NL" b="1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b="1" dirty="0" err="1">
                <a:solidFill>
                  <a:srgbClr val="22427C"/>
                </a:solidFill>
                <a:latin typeface="Corbel" pitchFamily="34"/>
              </a:rPr>
              <a:t>projet</a:t>
            </a:r>
            <a:r>
              <a:rPr lang="nl-NL" b="1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nl-NL" b="1" dirty="0" err="1">
                <a:solidFill>
                  <a:srgbClr val="22427C"/>
                </a:solidFill>
                <a:latin typeface="Corbel" pitchFamily="34"/>
              </a:rPr>
              <a:t>note</a:t>
            </a:r>
            <a:r>
              <a:rPr lang="nl-NL" b="1" dirty="0">
                <a:solidFill>
                  <a:srgbClr val="22427C"/>
                </a:solidFill>
                <a:latin typeface="Corbel" pitchFamily="34"/>
              </a:rPr>
              <a:t> au Gouvernement 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(en cours)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b="1" dirty="0" err="1">
                <a:solidFill>
                  <a:srgbClr val="22427C"/>
                </a:solidFill>
                <a:latin typeface="Corbel" pitchFamily="34"/>
              </a:rPr>
              <a:t>Proposition</a:t>
            </a:r>
            <a:r>
              <a:rPr lang="nl-NL" b="1" dirty="0">
                <a:solidFill>
                  <a:srgbClr val="22427C"/>
                </a:solidFill>
                <a:latin typeface="Corbel" pitchFamily="34"/>
              </a:rPr>
              <a:t> de talent 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: 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mettre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place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d’un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groupe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travail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 pour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proposer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une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adaptation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du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cadre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légal</a:t>
            </a:r>
            <a:endParaRPr lang="nl-NL" dirty="0">
              <a:solidFill>
                <a:srgbClr val="22427C"/>
              </a:solidFill>
              <a:latin typeface="Corbel" pitchFamily="34"/>
            </a:endParaRP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dirty="0">
                <a:solidFill>
                  <a:srgbClr val="22427C"/>
                </a:solidFill>
                <a:latin typeface="Corbel" pitchFamily="34"/>
              </a:rPr>
              <a:t>                                                 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assurer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une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cohérence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avec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la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révision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du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cadre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global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au niveau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régional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des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poliques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d’égalité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des </a:t>
            </a:r>
            <a:br>
              <a:rPr lang="nl-NL" dirty="0">
                <a:solidFill>
                  <a:srgbClr val="22427C"/>
                </a:solidFill>
                <a:latin typeface="Corbel" pitchFamily="34"/>
              </a:rPr>
            </a:br>
            <a:r>
              <a:rPr lang="nl-NL" dirty="0">
                <a:solidFill>
                  <a:srgbClr val="22427C"/>
                </a:solidFill>
                <a:latin typeface="Corbel" pitchFamily="34"/>
              </a:rPr>
              <a:t>      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chances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et de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diversité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collaboration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avec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Equal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nl-NL" dirty="0" err="1">
                <a:solidFill>
                  <a:srgbClr val="22427C"/>
                </a:solidFill>
                <a:latin typeface="Corbel" pitchFamily="34"/>
              </a:rPr>
              <a:t>Actiris</a:t>
            </a:r>
            <a:r>
              <a:rPr lang="nl-NL" dirty="0">
                <a:solidFill>
                  <a:srgbClr val="22427C"/>
                </a:solidFill>
                <a:latin typeface="Corbel" pitchFamily="34"/>
              </a:rPr>
              <a:t>…)</a:t>
            </a:r>
          </a:p>
          <a:p>
            <a:pPr lvl="0">
              <a:buClr>
                <a:srgbClr val="5BDBD8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dirty="0">
                <a:solidFill>
                  <a:srgbClr val="22427C"/>
                </a:solidFill>
                <a:latin typeface="Corbel" pitchFamily="34"/>
              </a:rPr>
              <a:t> </a:t>
            </a:r>
            <a:endParaRPr lang="fr-BE" sz="1600" dirty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3379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7107"/>
            <a:ext cx="12191999" cy="68546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I. Introduction – Missions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talent.brussels</a:t>
            </a:r>
            <a:endParaRPr lang="fr-BE" sz="2300" b="1" kern="0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208304" y="849252"/>
            <a:ext cx="11228321" cy="480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       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kern="0" dirty="0">
                <a:solidFill>
                  <a:srgbClr val="22427C"/>
                </a:solidFill>
                <a:latin typeface="Corbel" pitchFamily="34"/>
              </a:rPr>
              <a:t>   Cadre légal : Arrêté du 6/7/2017 du GRBC portant création de Bruxelles Fonction Publique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800100" lvl="1" indent="-3429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kern="0" dirty="0">
                <a:solidFill>
                  <a:srgbClr val="22427C"/>
                </a:solidFill>
                <a:latin typeface="Corbel" pitchFamily="34"/>
              </a:rPr>
              <a:t>Missions d’appui au développement de la stratégie globale de fonction publique 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: </a:t>
            </a:r>
          </a:p>
          <a:p>
            <a:pPr marL="800100" lvl="1" indent="-342900"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promouvoir la stratégie globale en matière de personnel et organisation (homogénéité/cohérence)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coordonner la stratégie de gestion des emplois et des compétences ainsi que le développement du personnel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élaborer un plan stratégique pour la fonction publique régionale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soutenir la réalisation des politiques transversales (objectifs transversaux des mandataires/top managers)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 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coordonner la stratégie de l'égalité des chances et diversité dans la fonction publique régionale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pour la politique régionale en matière de qualité des services et en matière de gestion des plaintes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28199" y="6240286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3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06164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5A92A63A-146F-4681-9BDB-3F9E7430A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6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619D9DA2-8995-47C4-8682-21BEEF9A29BD}"/>
              </a:ext>
            </a:extLst>
          </p:cNvPr>
          <p:cNvSpPr txBox="1"/>
          <p:nvPr/>
        </p:nvSpPr>
        <p:spPr>
          <a:xfrm>
            <a:off x="3719222" y="1850986"/>
            <a:ext cx="4909351" cy="4462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300" b="1" i="0" u="none" strike="noStrike" kern="1200" cap="none" spc="0" baseline="0" dirty="0">
                <a:solidFill>
                  <a:srgbClr val="5BDBD8"/>
                </a:solidFill>
                <a:uFillTx/>
                <a:latin typeface="Corbel" pitchFamily="34"/>
              </a:rPr>
              <a:t>Merci pour votre attention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3818C78-E967-408D-A7B9-5EE15C9DF561}"/>
              </a:ext>
            </a:extLst>
          </p:cNvPr>
          <p:cNvSpPr txBox="1"/>
          <p:nvPr/>
        </p:nvSpPr>
        <p:spPr>
          <a:xfrm>
            <a:off x="9811658" y="5989274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714019-AB1E-4009-ACB4-DBB4664917F3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AEE8667A-B12B-49A6-8113-97C677724106}"/>
              </a:ext>
            </a:extLst>
          </p:cNvPr>
          <p:cNvSpPr txBox="1"/>
          <p:nvPr/>
        </p:nvSpPr>
        <p:spPr>
          <a:xfrm>
            <a:off x="648070" y="3559946"/>
            <a:ext cx="9885479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Pour nous contacter 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DBD8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0" i="0" u="none" strike="noStrike" kern="1200" cap="none" spc="0" baseline="0" dirty="0" err="1">
                <a:solidFill>
                  <a:srgbClr val="22427C"/>
                </a:solidFill>
                <a:uFillTx/>
                <a:latin typeface="Corbel" pitchFamily="34"/>
                <a:hlinkClick r:id="rId3"/>
              </a:rPr>
              <a:t>strategie@talent.brussels</a:t>
            </a:r>
            <a:b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</a:br>
            <a:endParaRPr lang="fr-BE" sz="1600" b="0" i="0" u="none" strike="noStrike" kern="1200" cap="none" spc="0" baseline="0" dirty="0">
              <a:solidFill>
                <a:srgbClr val="22427C"/>
              </a:solidFill>
              <a:uFillTx/>
              <a:latin typeface="Corbel" pitchFamily="34"/>
            </a:endParaRP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144749F2-6D7C-4C97-B147-48FB24D4F99C}"/>
              </a:ext>
            </a:extLst>
          </p:cNvPr>
          <p:cNvSpPr txBox="1"/>
          <p:nvPr/>
        </p:nvSpPr>
        <p:spPr>
          <a:xfrm>
            <a:off x="557871" y="5116555"/>
            <a:ext cx="5747662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0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Directrice Stratégie et Organisation : Annelies ALLOING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dirty="0">
                <a:solidFill>
                  <a:srgbClr val="22427C"/>
                </a:solidFill>
                <a:latin typeface="Corbel" pitchFamily="34"/>
              </a:rPr>
              <a:t>Expert diversité : Younous LAMGHARI </a:t>
            </a:r>
            <a:endParaRPr lang="fr-BE" sz="1600" b="0" i="0" u="none" strike="noStrike" kern="1200" cap="none" spc="0" baseline="0" dirty="0">
              <a:solidFill>
                <a:srgbClr val="22427C"/>
              </a:solidFill>
              <a:uFillTx/>
              <a:latin typeface="Corbel" pitchFamily="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359"/>
            <a:ext cx="12191999" cy="68546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I. Introduction – Missions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talent.brussels</a:t>
            </a:r>
            <a:endParaRPr lang="fr-BE" sz="2300" b="1" kern="0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208304" y="849252"/>
            <a:ext cx="11228321" cy="50783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b="1" kern="0" dirty="0">
                <a:solidFill>
                  <a:srgbClr val="22427C"/>
                </a:solidFill>
                <a:latin typeface="Corbel" pitchFamily="34"/>
              </a:rPr>
              <a:t>2. Missions opérationnelles pour la fonction publique régionale (dans les domaines P&amp;O) :</a:t>
            </a:r>
            <a:br>
              <a:rPr lang="fr-BE" b="1" kern="0" dirty="0">
                <a:solidFill>
                  <a:srgbClr val="22427C"/>
                </a:solidFill>
                <a:latin typeface="Corbel" pitchFamily="34"/>
              </a:rPr>
            </a:br>
            <a:endParaRPr lang="fr-BE" b="1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soutenir et accompagner la création de services et projets communs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venir en appui des fonctionnaires généraux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/>
              </a:rPr>
              <a:t>Réaliser les épreuves pour établir des réserves de recrutements statutaires et offrir des services pour d’autres épreuves (sélection, orientation, mobilité, certifications du personnel)  </a:t>
            </a:r>
            <a:br>
              <a:rPr lang="fr-BE" kern="0" dirty="0"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apporter un appui juridique pour élaborer et interpréter les statuts des agents  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coordonner l'observatoire de l'emploi au niveau régional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offrir un soutien en matière de marchés publics (contrats cadres…)  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offrir une mission de conseil juridique, d'assistance juridique et de suivi du contentieux juridique</a:t>
            </a:r>
            <a:br>
              <a:rPr lang="fr-BE" kern="0" dirty="0">
                <a:solidFill>
                  <a:srgbClr val="22427C"/>
                </a:solidFill>
                <a:latin typeface="Corbel" pitchFamily="34"/>
              </a:rPr>
            </a:b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assurer le secrétariat des différentes commissions de la Région liées aux matières de fonction publique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37164" y="6276145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6598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I. Mission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Comase</a:t>
            </a:r>
            <a:endParaRPr lang="fr-BE" sz="2300" b="1" kern="0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184454" y="210260"/>
            <a:ext cx="9834351" cy="57861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fr-BE" sz="2000" dirty="0">
                <a:solidFill>
                  <a:srgbClr val="22427C"/>
                </a:solidFill>
                <a:latin typeface="Corbel" pitchFamily="34"/>
              </a:rPr>
            </a:br>
            <a:endParaRPr lang="fr-BE" sz="200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Préparation et suivi : Younous </a:t>
            </a:r>
            <a:r>
              <a:rPr lang="fr-BE" dirty="0" err="1">
                <a:solidFill>
                  <a:srgbClr val="22427C"/>
                </a:solidFill>
                <a:latin typeface="Corbel" pitchFamily="34"/>
              </a:rPr>
              <a:t>Lamghari</a:t>
            </a:r>
            <a:r>
              <a:rPr lang="fr-BE" dirty="0">
                <a:solidFill>
                  <a:srgbClr val="22427C"/>
                </a:solidFill>
                <a:latin typeface="Corbel" pitchFamily="34"/>
              </a:rPr>
              <a:t> </a:t>
            </a:r>
            <a:br>
              <a:rPr lang="fr-BE" dirty="0">
                <a:solidFill>
                  <a:srgbClr val="22427C"/>
                </a:solidFill>
                <a:latin typeface="Corbel" pitchFamily="34"/>
              </a:rPr>
            </a:br>
            <a:r>
              <a:rPr lang="fr-BE" dirty="0">
                <a:solidFill>
                  <a:srgbClr val="22427C"/>
                </a:solidFill>
                <a:latin typeface="Corbel" pitchFamily="34"/>
              </a:rPr>
              <a:t>                                             expert diversité/secrétariat du Comité régional de la diversité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Mission : Evaluation des instruments de la politique de diversité dans la fonction publique 	    régionale bruxelloise et établissement de recommandations concrètes visant à accroître l’efficacité de ces instruments et à renforcer leur impact auprès des institutions publiques régionales afin d’atteindre les objectifs définis par la législation en vigueur.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Approche méthodologique : analyser la cohérence interne et l’efficacité de chaque instrument.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Durée : septembre 2020 à mai 2021.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Comase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: Bernard LAMBRECHT, Simon d’ ANDRIMONT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dirty="0">
                <a:solidFill>
                  <a:srgbClr val="22427C"/>
                </a:solidFill>
                <a:latin typeface="Corbel" pitchFamily="34"/>
              </a:rPr>
              <a:t>Comité d’accompagnement : talent + UNIA, IFEFH, </a:t>
            </a:r>
            <a:r>
              <a:rPr lang="fr-BE" dirty="0" err="1">
                <a:solidFill>
                  <a:srgbClr val="22427C"/>
                </a:solidFill>
                <a:latin typeface="Corbel" pitchFamily="34"/>
              </a:rPr>
              <a:t>Actiris</a:t>
            </a:r>
            <a:endParaRPr lang="fr-BE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200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2000" dirty="0">
              <a:solidFill>
                <a:srgbClr val="22427C"/>
              </a:solidFill>
              <a:latin typeface="Corbel" pitchFamily="34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2000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10017846" y="6356827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81293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I.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Opdracht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van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-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methodologie</a:t>
            </a:r>
            <a:endParaRPr lang="fr-BE" sz="2300" b="1" kern="0" dirty="0" err="1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282108" y="723595"/>
            <a:ext cx="9834351" cy="60155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fr-BE" b="1" kern="0" dirty="0">
                <a:solidFill>
                  <a:srgbClr val="22427C"/>
                </a:solidFill>
                <a:latin typeface="Corbel" pitchFamily="34"/>
              </a:rPr>
              <a:t>Het </a:t>
            </a:r>
            <a:r>
              <a:rPr lang="fr-BE" b="1" kern="0" dirty="0" err="1">
                <a:solidFill>
                  <a:srgbClr val="22427C"/>
                </a:solidFill>
                <a:latin typeface="Corbel" pitchFamily="34"/>
              </a:rPr>
              <a:t>toepassingsgebied</a:t>
            </a:r>
            <a:r>
              <a:rPr lang="fr-BE" b="1" kern="0" dirty="0">
                <a:solidFill>
                  <a:srgbClr val="22427C"/>
                </a:solidFill>
                <a:latin typeface="Corbel" pitchFamily="34"/>
              </a:rPr>
              <a:t>: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de administratie van de regering van het Brussels Hoofdstedelijk Gewest;  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de instellingen van openbaar nut ION van het Brussels Hoofdstedelijk Gewest die behoren tot categorie A en categorie B overeenkomstig de wet van 16 maart 1954 betreffende de controle op sommige instellingen van openbaar nut, en hun operationele filialen;  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de </a:t>
            </a:r>
            <a:r>
              <a:rPr lang="nl-NL" sz="1600" kern="0" dirty="0" err="1">
                <a:solidFill>
                  <a:srgbClr val="22427C"/>
                </a:solidFill>
                <a:latin typeface="Corbel" pitchFamily="34"/>
              </a:rPr>
              <a:t>pararegionale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 instellingen van openbaar recht of van openbaar nut en hun operationele filialen;  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de verenigingen zonder winstoogmerk die op initiatief van de regering zijn opgericht </a:t>
            </a:r>
            <a:br>
              <a:rPr lang="fr-BE" sz="1600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è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22 op 24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lvl="1">
              <a:lnSpc>
                <a:spcPct val="115000"/>
              </a:lnSpc>
            </a:pPr>
            <a:r>
              <a:rPr lang="fr-BE" sz="1600" kern="0" dirty="0">
                <a:solidFill>
                  <a:srgbClr val="22427C"/>
                </a:solidFill>
                <a:latin typeface="Corbel"/>
              </a:rPr>
              <a:t>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kwestie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toepassingsgebied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betrokken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instellingen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lijkt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niet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altijd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gemakkelijk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op te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lossen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, met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name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wat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betreft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aard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personeel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ambtenaren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en/of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contractuelen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)</a:t>
            </a:r>
            <a:br>
              <a:rPr lang="fr-BE" sz="1600" kern="0" dirty="0">
                <a:highlight>
                  <a:srgbClr val="FFFF00"/>
                </a:highlight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highlight>
                <a:srgbClr val="FFFF00"/>
              </a:highlight>
              <a:latin typeface="Corbel" pitchFamily="34"/>
            </a:endParaRP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è"/>
            </a:pP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Analyse van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documenten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plannen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verslagen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…)</a:t>
            </a:r>
          </a:p>
          <a:p>
            <a:pPr marL="742950" lvl="1" indent="-285750" algn="just">
              <a:lnSpc>
                <a:spcPct val="115000"/>
              </a:lnSpc>
              <a:buFont typeface="Wingdings" panose="05000000000000000000" pitchFamily="2" charset="2"/>
              <a:buChar char="è"/>
            </a:pP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Vergaderingen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binnen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organisaties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(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diversiteitsmanagers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leden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commissie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, DG, RH…) en met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andere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leden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gewestelijk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coördinatiecomité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(UNIA, Instituut,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vakbonden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…)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Verslagen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en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discussies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binnen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 de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begeleidend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comité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Onderzoeksformulier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,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presentaties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en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discussies</a:t>
            </a:r>
            <a:r>
              <a:rPr lang="fr-BE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met 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het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gewestelijk</a:t>
            </a:r>
            <a:r>
              <a:rPr lang="fr-BE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kern="0" dirty="0" err="1">
                <a:solidFill>
                  <a:srgbClr val="22427C"/>
                </a:solidFill>
                <a:latin typeface="Corbel" pitchFamily="34"/>
              </a:rPr>
              <a:t>coördinatiecomité</a:t>
            </a: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lvl="2" algn="just">
              <a:lnSpc>
                <a:spcPct val="115000"/>
              </a:lnSpc>
            </a:pPr>
            <a:endParaRPr lang="fr-BE" kern="0" dirty="0">
              <a:solidFill>
                <a:srgbClr val="22427C"/>
              </a:solidFill>
              <a:latin typeface="Corbel" pitchFamily="34"/>
            </a:endParaRP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B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64058" y="6294074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8362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282108" y="172319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2.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instrumenten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van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diversiteit</a:t>
            </a:r>
            <a:endParaRPr lang="fr-BE" sz="2300" b="1" kern="0" dirty="0">
              <a:solidFill>
                <a:srgbClr val="5BDBD8"/>
              </a:solidFill>
              <a:latin typeface="Corbel" pitchFamily="34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282108" y="723595"/>
            <a:ext cx="9834351" cy="57861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Wettelijk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kader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: 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de ordonnantie van 4 september 2008 en het uitvoeringsbesluit van 3 maart 2011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Vier hoofdlijnen voor het actieplan: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Human resources management, namelijk de interne informatie en communicatie, de werving en selectie, het onthaal en de integratie, de vorming en sensibilisering, de loopbaan en evaluatie;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Algemene gebruiken inzake organisatie van het werk, namelijk de werkomstandigheden en het verbreken van de werkverbanden;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Organisatiecultuur, te weten de positionering van de openbare instelling, wat betreft waarden, ten opzichte van diversiteit en bestrijding van discriminatie;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Externe positionering en benadering van de burgers, gebruikers en cliënten.</a:t>
            </a:r>
          </a:p>
          <a:p>
            <a:pPr lvl="1"/>
            <a:endParaRPr lang="nl-NL" sz="1600" kern="0" dirty="0">
              <a:solidFill>
                <a:srgbClr val="22427C"/>
              </a:solidFill>
              <a:latin typeface="Corbel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 Prioritaire doelstellingen die door de regering werden vastgesteld (periode 2016-2020)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	De toetreding van vrouwen tot het middenkader en het hoger kader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	De vertegenwoordiging binnen de overheidsdiensten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	De deelname in de uitvoering van de Jongerengarantie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	Beleid inzake personen met een beperking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	Aanpassing van de pensioenen 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r>
              <a:rPr lang="nl-NL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Actoren : diversiteitsmanager, begeleidende </a:t>
            </a:r>
            <a:r>
              <a:rPr lang="nl-NL" sz="1600" kern="0" dirty="0" err="1">
                <a:solidFill>
                  <a:srgbClr val="22427C"/>
                </a:solidFill>
                <a:latin typeface="Corbel" pitchFamily="34"/>
              </a:rPr>
              <a:t>diversiteitscommisie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, directieraad, gewestelijk diversiteitscomité, Unia, Instituut voor de gelijkheid van vrouwen en mannen, </a:t>
            </a:r>
            <a:r>
              <a:rPr lang="nl-NL" sz="1600" kern="0" dirty="0" err="1">
                <a:solidFill>
                  <a:srgbClr val="22427C"/>
                </a:solidFill>
                <a:latin typeface="Corbel" pitchFamily="34"/>
              </a:rPr>
              <a:t>Actiris</a:t>
            </a:r>
            <a:r>
              <a:rPr lang="nl-NL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lvl="1"/>
            <a:endParaRPr lang="nl-NL" sz="1600" dirty="0"/>
          </a:p>
          <a:p>
            <a:pPr lvl="1"/>
            <a:endParaRPr lang="fr-BE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64058" y="6320968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7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0253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" y="130361"/>
            <a:ext cx="12191996" cy="6854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/>
              </a:rPr>
              <a:t>	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2.1. A</a:t>
            </a:r>
            <a:r>
              <a:rPr lang="fr-FR" sz="2300" b="1" kern="0" dirty="0" err="1">
                <a:solidFill>
                  <a:srgbClr val="5BDBD8"/>
                </a:solidFill>
                <a:latin typeface="Corbel"/>
              </a:rPr>
              <a:t>ctieplan</a:t>
            </a:r>
            <a:r>
              <a:rPr lang="fr-FR" sz="2300" b="1" kern="0" dirty="0">
                <a:solidFill>
                  <a:srgbClr val="5BDBD8"/>
                </a:solidFill>
                <a:latin typeface="Corbel"/>
              </a:rPr>
              <a:t> </a:t>
            </a:r>
            <a:r>
              <a:rPr lang="fr-FR" sz="2300" b="1" kern="0" dirty="0" err="1">
                <a:solidFill>
                  <a:srgbClr val="5BDBD8"/>
                </a:solidFill>
                <a:latin typeface="Corbel"/>
              </a:rPr>
              <a:t>diversiteit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-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conclusies</a:t>
            </a:r>
            <a:r>
              <a:rPr lang="fr-BE" sz="2300" b="1" kern="0" dirty="0">
                <a:solidFill>
                  <a:srgbClr val="5BDBD8"/>
                </a:solidFill>
                <a:latin typeface="Corbel"/>
              </a:rPr>
              <a:t> van de analyse van </a:t>
            </a:r>
            <a:r>
              <a:rPr lang="fr-BE" sz="2300" b="1" kern="0" dirty="0" err="1">
                <a:solidFill>
                  <a:srgbClr val="5BDBD8"/>
                </a:solidFill>
                <a:latin typeface="Corbel"/>
              </a:rPr>
              <a:t>Comase</a:t>
            </a:r>
            <a:endParaRPr lang="fr-BE" sz="23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F44AE547-A023-422F-9F0A-4A8F8C3B0B5E}"/>
              </a:ext>
            </a:extLst>
          </p:cNvPr>
          <p:cNvSpPr txBox="1"/>
          <p:nvPr/>
        </p:nvSpPr>
        <p:spPr>
          <a:xfrm>
            <a:off x="282108" y="723595"/>
            <a:ext cx="9834351" cy="5509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50%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geraadpleegde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heeft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actieplan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(11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instellingen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22),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ook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al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verplichting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nuttig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instrument voor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structureren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aanpak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diversiteitsbeleid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vraag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naar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optimale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looptijd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plan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is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onderwerp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verschillende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analyses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naar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gelang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belanghebbenden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duidelijkheid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over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budgetten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tijdschema's</a:t>
            </a: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In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algemeen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worden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doelstellingen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regering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geïntegreerd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worden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andere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doelstellingen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opgenomen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zoals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verhoging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aantal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vrouwen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in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operationele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kader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taalkwestie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,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bewustmaking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het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thema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LGBTQI+, en de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verdeling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werknemers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arbeiders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Geen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onderscheid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tussen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ter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bevordering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diversiteit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acties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ter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bestrijding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van </a:t>
            </a:r>
            <a:r>
              <a:rPr lang="fr-BE" sz="1600" kern="0" dirty="0" err="1">
                <a:solidFill>
                  <a:srgbClr val="22427C"/>
                </a:solidFill>
                <a:latin typeface="Corbel" pitchFamily="34"/>
              </a:rPr>
              <a:t>discriminatie</a:t>
            </a:r>
            <a:r>
              <a:rPr lang="fr-BE" sz="1600" kern="0" dirty="0">
                <a:solidFill>
                  <a:srgbClr val="22427C"/>
                </a:solidFill>
                <a:latin typeface="Corbel" pitchFamily="34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Minder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dan 50%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evalueert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 het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actieplan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</a:rPr>
              <a:t>door</a:t>
            </a:r>
            <a:r>
              <a:rPr lang="fr-BE" sz="1600" kern="0" dirty="0">
                <a:solidFill>
                  <a:srgbClr val="22427C"/>
                </a:solidFill>
                <a:latin typeface="Corbel"/>
              </a:rPr>
              <a:t> 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gebrek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aan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formalisering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en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harmonisering</a:t>
            </a:r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600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Ruimere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context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. Er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bestaan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andere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instrumenten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(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bv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. HR-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plannen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) . </a:t>
            </a:r>
            <a:r>
              <a:rPr lang="nl-NL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Deze veelheid aan instrumenten wordt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als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een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belemmering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 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woren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 </a:t>
            </a:r>
            <a:r>
              <a:rPr lang="fr-BE" sz="1600" kern="0" dirty="0" err="1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ervaren</a:t>
            </a: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.</a:t>
            </a:r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fr-BE" sz="1600" kern="0" dirty="0">
                <a:solidFill>
                  <a:srgbClr val="22427C"/>
                </a:solidFill>
                <a:latin typeface="Corbel" pitchFamily="34"/>
              </a:rPr>
            </a:b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73023" y="6312003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pPr algn="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5979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3EA9CC55-1AD4-4967-903E-A71707D48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759" y="0"/>
            <a:ext cx="12392282" cy="696725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104864E3-4478-41B7-826E-870E77ECE802}"/>
              </a:ext>
            </a:extLst>
          </p:cNvPr>
          <p:cNvSpPr txBox="1"/>
          <p:nvPr/>
        </p:nvSpPr>
        <p:spPr>
          <a:xfrm>
            <a:off x="348337" y="210260"/>
            <a:ext cx="12858098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700" b="1" i="0" u="none" strike="noStrike" kern="1200" cap="none" spc="0" baseline="0" dirty="0">
                <a:solidFill>
                  <a:srgbClr val="22427C"/>
                </a:solidFill>
                <a:uFillTx/>
                <a:latin typeface="Corbel" pitchFamily="34"/>
              </a:rPr>
              <a:t>	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2.1. Plans d’action diversité – Recommandations</a:t>
            </a:r>
            <a:r>
              <a:rPr lang="fr-BE" sz="2300" b="1" kern="0" dirty="0">
                <a:solidFill>
                  <a:srgbClr val="5BDBD8"/>
                </a:solidFill>
                <a:latin typeface="Corbel" pitchFamily="34"/>
              </a:rPr>
              <a:t> de </a:t>
            </a:r>
            <a:r>
              <a:rPr lang="fr-BE" sz="2300" b="1" kern="0" dirty="0" err="1">
                <a:solidFill>
                  <a:srgbClr val="5BDBD8"/>
                </a:solidFill>
                <a:latin typeface="Corbel" pitchFamily="34"/>
              </a:rPr>
              <a:t>Comase</a:t>
            </a:r>
            <a:r>
              <a:rPr lang="fr-BE" sz="2300" b="1" dirty="0">
                <a:solidFill>
                  <a:srgbClr val="5BDBD8"/>
                </a:solidFill>
                <a:latin typeface="Corbel" pitchFamily="34"/>
              </a:rPr>
              <a:t>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B4EE44-188B-44D2-9A13-127E22A9FB05}"/>
              </a:ext>
            </a:extLst>
          </p:cNvPr>
          <p:cNvSpPr txBox="1"/>
          <p:nvPr/>
        </p:nvSpPr>
        <p:spPr>
          <a:xfrm>
            <a:off x="9973023" y="6249250"/>
            <a:ext cx="609603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D472F1-DC8D-42A2-A68A-9BF51ACADA2B}" type="slidenum">
              <a:rPr sz="1400" b="1" kern="0" dirty="0">
                <a:solidFill>
                  <a:srgbClr val="5BDBD8"/>
                </a:solidFill>
                <a:latin typeface="Corbel"/>
              </a:rPr>
              <a:t>9</a:t>
            </a:fld>
            <a:endParaRPr lang="fr-BE" sz="1400" b="1" kern="0" dirty="0">
              <a:solidFill>
                <a:srgbClr val="5BDBD8"/>
              </a:solidFill>
              <a:latin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D410A6-B8CF-4438-B86A-1123F0E3C1A8}"/>
              </a:ext>
            </a:extLst>
          </p:cNvPr>
          <p:cNvSpPr/>
          <p:nvPr/>
        </p:nvSpPr>
        <p:spPr>
          <a:xfrm>
            <a:off x="836667" y="1624659"/>
            <a:ext cx="9738804" cy="28007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</a:rPr>
              <a:t>Structure des Plans d’action et outils connexes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/>
                <a:sym typeface="Wingdings" panose="05000000000000000000" pitchFamily="2" charset="2"/>
              </a:rPr>
              <a:t>	</a:t>
            </a:r>
            <a:endParaRPr lang="fr-BE" sz="1600" kern="0" dirty="0">
              <a:solidFill>
                <a:srgbClr val="22427C"/>
              </a:solidFill>
              <a:latin typeface="Corbel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</a:t>
            </a: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Développer des outils communs et intégrés pour l’évaluation du plan et le diagnostic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  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Durée du plan et découpage en phases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 Plan d’action de 5 ans permettant la mise en œuvre des objectifs prioritaires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 dirty="0">
              <a:solidFill>
                <a:srgbClr val="22427C"/>
              </a:solidFill>
              <a:latin typeface="Corbel" pitchFamily="34"/>
            </a:endParaRPr>
          </a:p>
          <a:p>
            <a:pPr marL="742950" lvl="1" indent="-285750">
              <a:buFont typeface="Wingdings" panose="05000000000000000000" pitchFamily="2" charset="2"/>
              <a:buChar char="è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b="1" kern="0" dirty="0">
              <a:solidFill>
                <a:srgbClr val="22427C"/>
              </a:solidFill>
              <a:latin typeface="Corbel" pitchFamily="34"/>
              <a:sym typeface="Wingdings" panose="05000000000000000000" pitchFamily="2" charset="2"/>
            </a:endParaRP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b="1" kern="0" dirty="0">
                <a:solidFill>
                  <a:srgbClr val="22427C"/>
                </a:solidFill>
                <a:latin typeface="Corbel" pitchFamily="34"/>
                <a:sym typeface="Wingdings" panose="05000000000000000000" pitchFamily="2" charset="2"/>
              </a:rPr>
              <a:t>Etablir un catalogue d’actions au niveau centralisé en lien avec les objectifs prioritaires du Gouvernement</a:t>
            </a:r>
          </a:p>
          <a:p>
            <a:pPr lvl="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600" kern="0">
              <a:solidFill>
                <a:srgbClr val="22427C"/>
              </a:solidFill>
              <a:latin typeface="Corbe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25728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b9117f-1def-4ea7-afc7-09a1069f67cd">
      <UserInfo>
        <DisplayName>RIABICHEFF Irène</DisplayName>
        <AccountId>20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C86E30A7D7C4AAA58C77E3D2BA37A" ma:contentTypeVersion="11" ma:contentTypeDescription="Een nieuw document maken." ma:contentTypeScope="" ma:versionID="3199e79b6677ff1c4f58e653377ef246">
  <xsd:schema xmlns:xsd="http://www.w3.org/2001/XMLSchema" xmlns:xs="http://www.w3.org/2001/XMLSchema" xmlns:p="http://schemas.microsoft.com/office/2006/metadata/properties" xmlns:ns2="1c6e4897-fd51-48d4-bcb0-8eb6d88ad462" xmlns:ns3="f6b9117f-1def-4ea7-afc7-09a1069f67cd" targetNamespace="http://schemas.microsoft.com/office/2006/metadata/properties" ma:root="true" ma:fieldsID="8a6cf6f6e0efb59beb17f09b0362b609" ns2:_="" ns3:_="">
    <xsd:import namespace="1c6e4897-fd51-48d4-bcb0-8eb6d88ad462"/>
    <xsd:import namespace="f6b9117f-1def-4ea7-afc7-09a1069f67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e4897-fd51-48d4-bcb0-8eb6d88ad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9117f-1def-4ea7-afc7-09a1069f67c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CA5B62-68A7-47A7-9464-99D28ED15619}">
  <ds:schemaRefs>
    <ds:schemaRef ds:uri="http://schemas.openxmlformats.org/package/2006/metadata/core-properties"/>
    <ds:schemaRef ds:uri="http://purl.org/dc/terms/"/>
    <ds:schemaRef ds:uri="f6b9117f-1def-4ea7-afc7-09a1069f67cd"/>
    <ds:schemaRef ds:uri="http://schemas.microsoft.com/office/infopath/2007/PartnerControls"/>
    <ds:schemaRef ds:uri="http://schemas.microsoft.com/office/2006/documentManagement/types"/>
    <ds:schemaRef ds:uri="1c6e4897-fd51-48d4-bcb0-8eb6d88ad462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07A77A9-8DC1-4BD3-8A17-3A1566D003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40E86-C4E0-479F-9285-B189AB035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e4897-fd51-48d4-bcb0-8eb6d88ad462"/>
    <ds:schemaRef ds:uri="f6b9117f-1def-4ea7-afc7-09a1069f67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3589</Words>
  <Application>Microsoft Office PowerPoint</Application>
  <PresentationFormat>Breedbeeld</PresentationFormat>
  <Paragraphs>401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Wingdings</vt:lpstr>
      <vt:lpstr>Thème Office</vt:lpstr>
      <vt:lpstr>   Audit des instruments de la politique de diversité  dans la fonction publique régionale bruxelloise   Audit met betrekking tot de instrumenten  van het diversiteitsbeleid bij de gewestelijke ambtenarij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QUALITE DE VIE AU TRAVAIL</dc:title>
  <dc:creator>RIABICHEFF Irène</dc:creator>
  <cp:lastModifiedBy>Annelies  ALLOING</cp:lastModifiedBy>
  <cp:revision>250</cp:revision>
  <dcterms:created xsi:type="dcterms:W3CDTF">2021-03-15T06:54:09Z</dcterms:created>
  <dcterms:modified xsi:type="dcterms:W3CDTF">2021-06-01T10:30:06Z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0x010100343C86E30A7D7C4AAA58C77E3D2BA37A</vt:lpwstr>
  </property>
</Properties>
</file>