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2" r:id="rId2"/>
    <p:sldId id="278" r:id="rId3"/>
    <p:sldId id="257" r:id="rId4"/>
    <p:sldId id="258" r:id="rId5"/>
    <p:sldId id="274" r:id="rId6"/>
    <p:sldId id="259" r:id="rId7"/>
    <p:sldId id="260" r:id="rId8"/>
    <p:sldId id="277" r:id="rId9"/>
    <p:sldId id="263" r:id="rId10"/>
    <p:sldId id="261" r:id="rId11"/>
    <p:sldId id="262" r:id="rId12"/>
    <p:sldId id="265" r:id="rId13"/>
    <p:sldId id="270" r:id="rId14"/>
    <p:sldId id="266" r:id="rId15"/>
    <p:sldId id="267" r:id="rId16"/>
    <p:sldId id="271" r:id="rId17"/>
    <p:sldId id="269" r:id="rId18"/>
    <p:sldId id="281" r:id="rId19"/>
    <p:sldId id="353" r:id="rId20"/>
    <p:sldId id="280" r:id="rId21"/>
    <p:sldId id="272" r:id="rId22"/>
    <p:sldId id="275" r:id="rId2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iemartiniello/Documents/voorbereiding%20presentaties/resultaten%20brussels%20parlem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iemartiniello/Documents/voorbereiding%20presentaties/resultaten%20brussels%20parle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iemartiniello/Documents/voorbereiding%20presentaties/resultaten%20brussels%20parlemen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illiemartiniello/Documents/voorbereiding%20presentaties/resultaten%20brussels%20parlemen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'discrimibrux 2019'!$A$12:$A$16</c:f>
              <c:strCache>
                <c:ptCount val="5"/>
                <c:pt idx="0">
                  <c:v>Man - Marokkaanse naam</c:v>
                </c:pt>
                <c:pt idx="1">
                  <c:v>Mentale handicap</c:v>
                </c:pt>
                <c:pt idx="2">
                  <c:v>Aard van het inkomen</c:v>
                </c:pt>
                <c:pt idx="3">
                  <c:v>Alleenstaande - man Marokkaanse naam - geen kinderen</c:v>
                </c:pt>
                <c:pt idx="4">
                  <c:v>Alleenstaande - man Marokkaanse naam - 2 kinderen</c:v>
                </c:pt>
              </c:strCache>
            </c:strRef>
          </c:cat>
          <c:val>
            <c:numRef>
              <c:f>'discrimibrux 2019'!$B$12:$B$16</c:f>
              <c:numCache>
                <c:formatCode>0%</c:formatCode>
                <c:ptCount val="5"/>
                <c:pt idx="0">
                  <c:v>0.2</c:v>
                </c:pt>
                <c:pt idx="1">
                  <c:v>0.28999999999999998</c:v>
                </c:pt>
                <c:pt idx="2">
                  <c:v>0.23</c:v>
                </c:pt>
                <c:pt idx="3">
                  <c:v>0.22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B-1C4A-926A-F6BD4C8574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62943088"/>
        <c:axId val="1462944736"/>
      </c:barChart>
      <c:catAx>
        <c:axId val="146294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462944736"/>
        <c:crosses val="autoZero"/>
        <c:auto val="1"/>
        <c:lblAlgn val="ctr"/>
        <c:lblOffset val="100"/>
        <c:noMultiLvlLbl val="0"/>
      </c:catAx>
      <c:valAx>
        <c:axId val="146294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46294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'België 2'!$B$1</c:f>
              <c:strCache>
                <c:ptCount val="1"/>
                <c:pt idx="0">
                  <c:v>Makelaar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'België 2'!$A$2:$A$13</c:f>
              <c:strCache>
                <c:ptCount val="12"/>
                <c:pt idx="0">
                  <c:v>Liège 2019</c:v>
                </c:pt>
                <c:pt idx="1">
                  <c:v>Charleroi 2019</c:v>
                </c:pt>
                <c:pt idx="2">
                  <c:v>Mechelen 2019</c:v>
                </c:pt>
                <c:pt idx="3">
                  <c:v>Gent 2019</c:v>
                </c:pt>
                <c:pt idx="4">
                  <c:v>Brussel 2019</c:v>
                </c:pt>
                <c:pt idx="5">
                  <c:v>Antwerpen 2020</c:v>
                </c:pt>
                <c:pt idx="6">
                  <c:v>Kortrijk 2019</c:v>
                </c:pt>
                <c:pt idx="7">
                  <c:v>Gent 2015</c:v>
                </c:pt>
                <c:pt idx="8">
                  <c:v>Antwerpen 2018</c:v>
                </c:pt>
                <c:pt idx="9">
                  <c:v>Leuven 2020</c:v>
                </c:pt>
                <c:pt idx="10">
                  <c:v>Namur 2019</c:v>
                </c:pt>
                <c:pt idx="11">
                  <c:v>Mons 2019</c:v>
                </c:pt>
              </c:strCache>
            </c:strRef>
          </c:cat>
          <c:val>
            <c:numRef>
              <c:f>'België 2'!$B$2:$B$13</c:f>
              <c:numCache>
                <c:formatCode>0%</c:formatCode>
                <c:ptCount val="12"/>
                <c:pt idx="0">
                  <c:v>0</c:v>
                </c:pt>
                <c:pt idx="1">
                  <c:v>0.05</c:v>
                </c:pt>
                <c:pt idx="2">
                  <c:v>0.13</c:v>
                </c:pt>
                <c:pt idx="3">
                  <c:v>0.14000000000000001</c:v>
                </c:pt>
                <c:pt idx="4">
                  <c:v>0.2</c:v>
                </c:pt>
                <c:pt idx="5">
                  <c:v>0.2</c:v>
                </c:pt>
                <c:pt idx="6">
                  <c:v>0.23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0.31</c:v>
                </c:pt>
                <c:pt idx="10">
                  <c:v>0.37</c:v>
                </c:pt>
                <c:pt idx="1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3-0346-85BA-234EFD948175}"/>
            </c:ext>
          </c:extLst>
        </c:ser>
        <c:ser>
          <c:idx val="1"/>
          <c:order val="1"/>
          <c:tx>
            <c:strRef>
              <c:f>'België 2'!$C$1</c:f>
              <c:strCache>
                <c:ptCount val="1"/>
                <c:pt idx="0">
                  <c:v>Particuliere verhuurder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'België 2'!$A$2:$A$13</c:f>
              <c:strCache>
                <c:ptCount val="12"/>
                <c:pt idx="0">
                  <c:v>Liège 2019</c:v>
                </c:pt>
                <c:pt idx="1">
                  <c:v>Charleroi 2019</c:v>
                </c:pt>
                <c:pt idx="2">
                  <c:v>Mechelen 2019</c:v>
                </c:pt>
                <c:pt idx="3">
                  <c:v>Gent 2019</c:v>
                </c:pt>
                <c:pt idx="4">
                  <c:v>Brussel 2019</c:v>
                </c:pt>
                <c:pt idx="5">
                  <c:v>Antwerpen 2020</c:v>
                </c:pt>
                <c:pt idx="6">
                  <c:v>Kortrijk 2019</c:v>
                </c:pt>
                <c:pt idx="7">
                  <c:v>Gent 2015</c:v>
                </c:pt>
                <c:pt idx="8">
                  <c:v>Antwerpen 2018</c:v>
                </c:pt>
                <c:pt idx="9">
                  <c:v>Leuven 2020</c:v>
                </c:pt>
                <c:pt idx="10">
                  <c:v>Namur 2019</c:v>
                </c:pt>
                <c:pt idx="11">
                  <c:v>Mons 2019</c:v>
                </c:pt>
              </c:strCache>
            </c:strRef>
          </c:cat>
          <c:val>
            <c:numRef>
              <c:f>'België 2'!$C$2:$C$13</c:f>
              <c:numCache>
                <c:formatCode>0%</c:formatCode>
                <c:ptCount val="12"/>
                <c:pt idx="0">
                  <c:v>0.19</c:v>
                </c:pt>
                <c:pt idx="1">
                  <c:v>0.47</c:v>
                </c:pt>
                <c:pt idx="2">
                  <c:v>0.45</c:v>
                </c:pt>
                <c:pt idx="3">
                  <c:v>0.21</c:v>
                </c:pt>
                <c:pt idx="4" formatCode="General">
                  <c:v>0</c:v>
                </c:pt>
                <c:pt idx="5" formatCode="General">
                  <c:v>0</c:v>
                </c:pt>
                <c:pt idx="6">
                  <c:v>0.27</c:v>
                </c:pt>
                <c:pt idx="7">
                  <c:v>0.47</c:v>
                </c:pt>
                <c:pt idx="8">
                  <c:v>0.5</c:v>
                </c:pt>
                <c:pt idx="9">
                  <c:v>0.38</c:v>
                </c:pt>
                <c:pt idx="10">
                  <c:v>0.45</c:v>
                </c:pt>
                <c:pt idx="1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3-0346-85BA-234EFD9481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8808208"/>
        <c:axId val="1008801088"/>
      </c:barChart>
      <c:catAx>
        <c:axId val="100880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008801088"/>
        <c:crosses val="autoZero"/>
        <c:auto val="1"/>
        <c:lblAlgn val="ctr"/>
        <c:lblOffset val="100"/>
        <c:noMultiLvlLbl val="0"/>
      </c:catAx>
      <c:valAx>
        <c:axId val="100880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00880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NL!$A$2:$A$5</c:f>
              <c:strCache>
                <c:ptCount val="4"/>
                <c:pt idx="0">
                  <c:v>Academische nulmeting 2015</c:v>
                </c:pt>
                <c:pt idx="1">
                  <c:v>Sensibiliserende testen 2015</c:v>
                </c:pt>
                <c:pt idx="2">
                  <c:v>Juridische testen 2016-2017</c:v>
                </c:pt>
                <c:pt idx="3">
                  <c:v>Academische testen 2019</c:v>
                </c:pt>
              </c:strCache>
            </c:strRef>
          </c:cat>
          <c:val>
            <c:numRef>
              <c:f>NL!$B$2:$B$5</c:f>
              <c:numCache>
                <c:formatCode>0%</c:formatCode>
                <c:ptCount val="4"/>
                <c:pt idx="0">
                  <c:v>0.26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F-CD48-8B6E-867CC5CB44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34093808"/>
        <c:axId val="1334003344"/>
      </c:barChart>
      <c:catAx>
        <c:axId val="133409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334003344"/>
        <c:crosses val="autoZero"/>
        <c:auto val="1"/>
        <c:lblAlgn val="ctr"/>
        <c:lblOffset val="100"/>
        <c:noMultiLvlLbl val="0"/>
      </c:catAx>
      <c:valAx>
        <c:axId val="1334003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33409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NL!$A$13:$A$15</c:f>
              <c:strCache>
                <c:ptCount val="3"/>
                <c:pt idx="0">
                  <c:v>Niet-behandelde groep</c:v>
                </c:pt>
                <c:pt idx="1">
                  <c:v>Behandelde groep</c:v>
                </c:pt>
                <c:pt idx="2">
                  <c:v>Totaal</c:v>
                </c:pt>
              </c:strCache>
            </c:strRef>
          </c:cat>
          <c:val>
            <c:numRef>
              <c:f>NL!$B$13:$B$15</c:f>
              <c:numCache>
                <c:formatCode>0%</c:formatCode>
                <c:ptCount val="3"/>
                <c:pt idx="0">
                  <c:v>0.23</c:v>
                </c:pt>
                <c:pt idx="1">
                  <c:v>0.08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F-1342-89E6-9A03D3BB56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8442624"/>
        <c:axId val="1398458784"/>
      </c:barChart>
      <c:catAx>
        <c:axId val="139844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398458784"/>
        <c:crosses val="autoZero"/>
        <c:auto val="1"/>
        <c:lblAlgn val="ctr"/>
        <c:lblOffset val="100"/>
        <c:noMultiLvlLbl val="0"/>
      </c:catAx>
      <c:valAx>
        <c:axId val="139845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39844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B9C80-F63E-4EB7-9ADD-1FCE30EF4B4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6A30E9-5E62-415D-9000-72DC06675B70}">
      <dgm:prSet custT="1"/>
      <dgm:spPr/>
      <dgm:t>
        <a:bodyPr/>
        <a:lstStyle/>
        <a:p>
          <a:r>
            <a:rPr lang="en-BE" sz="3200" dirty="0"/>
            <a:t>De situatie van Brussel en België</a:t>
          </a:r>
          <a:endParaRPr lang="en-US" sz="3200" dirty="0"/>
        </a:p>
      </dgm:t>
    </dgm:pt>
    <dgm:pt modelId="{5C1741F4-7C4B-40AA-84F9-71D0386C0885}" type="parTrans" cxnId="{BFAEFE17-D951-446D-BBC9-75F171275991}">
      <dgm:prSet/>
      <dgm:spPr/>
      <dgm:t>
        <a:bodyPr/>
        <a:lstStyle/>
        <a:p>
          <a:endParaRPr lang="en-US"/>
        </a:p>
      </dgm:t>
    </dgm:pt>
    <dgm:pt modelId="{C4DC1785-4440-4084-A6E9-0ADB6FC183F4}" type="sibTrans" cxnId="{BFAEFE17-D951-446D-BBC9-75F171275991}">
      <dgm:prSet/>
      <dgm:spPr/>
      <dgm:t>
        <a:bodyPr/>
        <a:lstStyle/>
        <a:p>
          <a:endParaRPr lang="en-US"/>
        </a:p>
      </dgm:t>
    </dgm:pt>
    <dgm:pt modelId="{D02A1CBF-5905-4D5C-83CB-0C725EDA01C0}">
      <dgm:prSet custT="1"/>
      <dgm:spPr/>
      <dgm:t>
        <a:bodyPr/>
        <a:lstStyle/>
        <a:p>
          <a:r>
            <a:rPr lang="en-BE" sz="3200" dirty="0"/>
            <a:t>Het effect van de Covid-19 pandemie</a:t>
          </a:r>
          <a:endParaRPr lang="en-US" sz="3200" dirty="0"/>
        </a:p>
      </dgm:t>
    </dgm:pt>
    <dgm:pt modelId="{7D250365-28E5-48A0-9006-CC5174B7526D}" type="parTrans" cxnId="{F3968F86-7E5B-4584-8BB7-937B0BC4A58D}">
      <dgm:prSet/>
      <dgm:spPr/>
      <dgm:t>
        <a:bodyPr/>
        <a:lstStyle/>
        <a:p>
          <a:endParaRPr lang="en-US"/>
        </a:p>
      </dgm:t>
    </dgm:pt>
    <dgm:pt modelId="{093FBA30-B6C8-4B9E-AE23-B07F9414A4B3}" type="sibTrans" cxnId="{F3968F86-7E5B-4584-8BB7-937B0BC4A58D}">
      <dgm:prSet/>
      <dgm:spPr/>
      <dgm:t>
        <a:bodyPr/>
        <a:lstStyle/>
        <a:p>
          <a:endParaRPr lang="en-US"/>
        </a:p>
      </dgm:t>
    </dgm:pt>
    <dgm:pt modelId="{2135583F-089A-4A6A-AF3F-5A35A770009A}">
      <dgm:prSet custT="1"/>
      <dgm:spPr/>
      <dgm:t>
        <a:bodyPr/>
        <a:lstStyle/>
        <a:p>
          <a:r>
            <a:rPr lang="en-BE" sz="3200" dirty="0"/>
            <a:t>Hoe discriminatie op de huurwoningmarkt verminderen?</a:t>
          </a:r>
          <a:endParaRPr lang="en-US" sz="3200" dirty="0"/>
        </a:p>
      </dgm:t>
    </dgm:pt>
    <dgm:pt modelId="{74FA0076-AB55-4AC6-BFE4-1BF7A6001385}" type="parTrans" cxnId="{85EC41EF-F7E8-4E04-A25E-3C7E24554E50}">
      <dgm:prSet/>
      <dgm:spPr/>
      <dgm:t>
        <a:bodyPr/>
        <a:lstStyle/>
        <a:p>
          <a:endParaRPr lang="en-US"/>
        </a:p>
      </dgm:t>
    </dgm:pt>
    <dgm:pt modelId="{C0DD7073-E3A2-49AE-ADD8-2B41CF4F1F6F}" type="sibTrans" cxnId="{85EC41EF-F7E8-4E04-A25E-3C7E24554E50}">
      <dgm:prSet/>
      <dgm:spPr/>
      <dgm:t>
        <a:bodyPr/>
        <a:lstStyle/>
        <a:p>
          <a:endParaRPr lang="en-US"/>
        </a:p>
      </dgm:t>
    </dgm:pt>
    <dgm:pt modelId="{8C93A11B-DC7A-4356-A054-E150249020DB}">
      <dgm:prSet custT="1"/>
      <dgm:spPr/>
      <dgm:t>
        <a:bodyPr/>
        <a:lstStyle/>
        <a:p>
          <a:r>
            <a:rPr lang="en-BE" sz="3200" dirty="0"/>
            <a:t>Conclusie</a:t>
          </a:r>
          <a:endParaRPr lang="en-US" sz="3200" dirty="0"/>
        </a:p>
      </dgm:t>
    </dgm:pt>
    <dgm:pt modelId="{C433CB36-88C5-42A3-ABDF-B4A5EF40E985}" type="parTrans" cxnId="{F6A2A0E4-0526-4B80-B315-4AFBE937A6C0}">
      <dgm:prSet/>
      <dgm:spPr/>
      <dgm:t>
        <a:bodyPr/>
        <a:lstStyle/>
        <a:p>
          <a:endParaRPr lang="en-US"/>
        </a:p>
      </dgm:t>
    </dgm:pt>
    <dgm:pt modelId="{100AEEB8-E1BF-4B62-AAA9-84AE6B9DABF0}" type="sibTrans" cxnId="{F6A2A0E4-0526-4B80-B315-4AFBE937A6C0}">
      <dgm:prSet/>
      <dgm:spPr/>
      <dgm:t>
        <a:bodyPr/>
        <a:lstStyle/>
        <a:p>
          <a:endParaRPr lang="en-US"/>
        </a:p>
      </dgm:t>
    </dgm:pt>
    <dgm:pt modelId="{7750D3D9-AB34-C54F-B520-56D70635434B}" type="pres">
      <dgm:prSet presAssocID="{60BB9C80-F63E-4EB7-9ADD-1FCE30EF4B48}" presName="vert0" presStyleCnt="0">
        <dgm:presLayoutVars>
          <dgm:dir/>
          <dgm:animOne val="branch"/>
          <dgm:animLvl val="lvl"/>
        </dgm:presLayoutVars>
      </dgm:prSet>
      <dgm:spPr/>
    </dgm:pt>
    <dgm:pt modelId="{F7151FC4-960C-2642-A546-99740A65628E}" type="pres">
      <dgm:prSet presAssocID="{546A30E9-5E62-415D-9000-72DC06675B70}" presName="thickLine" presStyleLbl="alignNode1" presStyleIdx="0" presStyleCnt="4"/>
      <dgm:spPr/>
    </dgm:pt>
    <dgm:pt modelId="{1B4C30FA-02E2-6B40-8F28-D53EDD5F61FC}" type="pres">
      <dgm:prSet presAssocID="{546A30E9-5E62-415D-9000-72DC06675B70}" presName="horz1" presStyleCnt="0"/>
      <dgm:spPr/>
    </dgm:pt>
    <dgm:pt modelId="{4D9D2D9E-3F75-9F4B-8F3C-A070D41900F9}" type="pres">
      <dgm:prSet presAssocID="{546A30E9-5E62-415D-9000-72DC06675B70}" presName="tx1" presStyleLbl="revTx" presStyleIdx="0" presStyleCnt="4"/>
      <dgm:spPr/>
    </dgm:pt>
    <dgm:pt modelId="{785EEADC-3B22-6E4F-9765-6EC6D32206AF}" type="pres">
      <dgm:prSet presAssocID="{546A30E9-5E62-415D-9000-72DC06675B70}" presName="vert1" presStyleCnt="0"/>
      <dgm:spPr/>
    </dgm:pt>
    <dgm:pt modelId="{F62D98F1-5E7F-DA4F-8BC8-E780DD334D73}" type="pres">
      <dgm:prSet presAssocID="{D02A1CBF-5905-4D5C-83CB-0C725EDA01C0}" presName="thickLine" presStyleLbl="alignNode1" presStyleIdx="1" presStyleCnt="4"/>
      <dgm:spPr/>
    </dgm:pt>
    <dgm:pt modelId="{B1C3C52D-DF49-BE4B-BF4A-A5FEA053DE0F}" type="pres">
      <dgm:prSet presAssocID="{D02A1CBF-5905-4D5C-83CB-0C725EDA01C0}" presName="horz1" presStyleCnt="0"/>
      <dgm:spPr/>
    </dgm:pt>
    <dgm:pt modelId="{D333C259-0A29-374C-9CF1-6CDEAF4848B0}" type="pres">
      <dgm:prSet presAssocID="{D02A1CBF-5905-4D5C-83CB-0C725EDA01C0}" presName="tx1" presStyleLbl="revTx" presStyleIdx="1" presStyleCnt="4"/>
      <dgm:spPr/>
    </dgm:pt>
    <dgm:pt modelId="{9752D07C-071E-CC49-A56D-63735964F499}" type="pres">
      <dgm:prSet presAssocID="{D02A1CBF-5905-4D5C-83CB-0C725EDA01C0}" presName="vert1" presStyleCnt="0"/>
      <dgm:spPr/>
    </dgm:pt>
    <dgm:pt modelId="{5D8F7DF3-317F-894D-8ADD-41A33ADA51A9}" type="pres">
      <dgm:prSet presAssocID="{2135583F-089A-4A6A-AF3F-5A35A770009A}" presName="thickLine" presStyleLbl="alignNode1" presStyleIdx="2" presStyleCnt="4"/>
      <dgm:spPr/>
    </dgm:pt>
    <dgm:pt modelId="{BA5A6ABA-8D8B-A04C-B975-4D6F87CFB528}" type="pres">
      <dgm:prSet presAssocID="{2135583F-089A-4A6A-AF3F-5A35A770009A}" presName="horz1" presStyleCnt="0"/>
      <dgm:spPr/>
    </dgm:pt>
    <dgm:pt modelId="{60F8E325-22EA-624C-BFB2-FA52AA9094C9}" type="pres">
      <dgm:prSet presAssocID="{2135583F-089A-4A6A-AF3F-5A35A770009A}" presName="tx1" presStyleLbl="revTx" presStyleIdx="2" presStyleCnt="4"/>
      <dgm:spPr/>
    </dgm:pt>
    <dgm:pt modelId="{3541D564-3A4C-A04A-A28D-86E4554C0A02}" type="pres">
      <dgm:prSet presAssocID="{2135583F-089A-4A6A-AF3F-5A35A770009A}" presName="vert1" presStyleCnt="0"/>
      <dgm:spPr/>
    </dgm:pt>
    <dgm:pt modelId="{58CE11D2-EA15-3E4A-BB72-469AAC08EFC2}" type="pres">
      <dgm:prSet presAssocID="{8C93A11B-DC7A-4356-A054-E150249020DB}" presName="thickLine" presStyleLbl="alignNode1" presStyleIdx="3" presStyleCnt="4"/>
      <dgm:spPr/>
    </dgm:pt>
    <dgm:pt modelId="{C288DD03-046F-654F-BA8E-B84C2F1C70D6}" type="pres">
      <dgm:prSet presAssocID="{8C93A11B-DC7A-4356-A054-E150249020DB}" presName="horz1" presStyleCnt="0"/>
      <dgm:spPr/>
    </dgm:pt>
    <dgm:pt modelId="{E8EA5F5E-4258-E643-8C17-E8ECD516EE70}" type="pres">
      <dgm:prSet presAssocID="{8C93A11B-DC7A-4356-A054-E150249020DB}" presName="tx1" presStyleLbl="revTx" presStyleIdx="3" presStyleCnt="4"/>
      <dgm:spPr/>
    </dgm:pt>
    <dgm:pt modelId="{BDA39B8D-79E9-724E-93DD-AF469C3437AE}" type="pres">
      <dgm:prSet presAssocID="{8C93A11B-DC7A-4356-A054-E150249020DB}" presName="vert1" presStyleCnt="0"/>
      <dgm:spPr/>
    </dgm:pt>
  </dgm:ptLst>
  <dgm:cxnLst>
    <dgm:cxn modelId="{BFAEFE17-D951-446D-BBC9-75F171275991}" srcId="{60BB9C80-F63E-4EB7-9ADD-1FCE30EF4B48}" destId="{546A30E9-5E62-415D-9000-72DC06675B70}" srcOrd="0" destOrd="0" parTransId="{5C1741F4-7C4B-40AA-84F9-71D0386C0885}" sibTransId="{C4DC1785-4440-4084-A6E9-0ADB6FC183F4}"/>
    <dgm:cxn modelId="{36E7E319-0DD9-BA4F-B161-718DB5F4AAFF}" type="presOf" srcId="{2135583F-089A-4A6A-AF3F-5A35A770009A}" destId="{60F8E325-22EA-624C-BFB2-FA52AA9094C9}" srcOrd="0" destOrd="0" presId="urn:microsoft.com/office/officeart/2008/layout/LinedList"/>
    <dgm:cxn modelId="{DC49B051-EC50-E447-99F2-51DEC8D34975}" type="presOf" srcId="{8C93A11B-DC7A-4356-A054-E150249020DB}" destId="{E8EA5F5E-4258-E643-8C17-E8ECD516EE70}" srcOrd="0" destOrd="0" presId="urn:microsoft.com/office/officeart/2008/layout/LinedList"/>
    <dgm:cxn modelId="{F3968F86-7E5B-4584-8BB7-937B0BC4A58D}" srcId="{60BB9C80-F63E-4EB7-9ADD-1FCE30EF4B48}" destId="{D02A1CBF-5905-4D5C-83CB-0C725EDA01C0}" srcOrd="1" destOrd="0" parTransId="{7D250365-28E5-48A0-9006-CC5174B7526D}" sibTransId="{093FBA30-B6C8-4B9E-AE23-B07F9414A4B3}"/>
    <dgm:cxn modelId="{DE1C0C92-C030-CE4D-80CC-6411D1078B79}" type="presOf" srcId="{546A30E9-5E62-415D-9000-72DC06675B70}" destId="{4D9D2D9E-3F75-9F4B-8F3C-A070D41900F9}" srcOrd="0" destOrd="0" presId="urn:microsoft.com/office/officeart/2008/layout/LinedList"/>
    <dgm:cxn modelId="{8D1E379C-D52B-0A48-8AAB-3FB337E0C0D9}" type="presOf" srcId="{D02A1CBF-5905-4D5C-83CB-0C725EDA01C0}" destId="{D333C259-0A29-374C-9CF1-6CDEAF4848B0}" srcOrd="0" destOrd="0" presId="urn:microsoft.com/office/officeart/2008/layout/LinedList"/>
    <dgm:cxn modelId="{B1E569C9-EC41-2445-897B-C7DC3BEBBB6B}" type="presOf" srcId="{60BB9C80-F63E-4EB7-9ADD-1FCE30EF4B48}" destId="{7750D3D9-AB34-C54F-B520-56D70635434B}" srcOrd="0" destOrd="0" presId="urn:microsoft.com/office/officeart/2008/layout/LinedList"/>
    <dgm:cxn modelId="{F6A2A0E4-0526-4B80-B315-4AFBE937A6C0}" srcId="{60BB9C80-F63E-4EB7-9ADD-1FCE30EF4B48}" destId="{8C93A11B-DC7A-4356-A054-E150249020DB}" srcOrd="3" destOrd="0" parTransId="{C433CB36-88C5-42A3-ABDF-B4A5EF40E985}" sibTransId="{100AEEB8-E1BF-4B62-AAA9-84AE6B9DABF0}"/>
    <dgm:cxn modelId="{85EC41EF-F7E8-4E04-A25E-3C7E24554E50}" srcId="{60BB9C80-F63E-4EB7-9ADD-1FCE30EF4B48}" destId="{2135583F-089A-4A6A-AF3F-5A35A770009A}" srcOrd="2" destOrd="0" parTransId="{74FA0076-AB55-4AC6-BFE4-1BF7A6001385}" sibTransId="{C0DD7073-E3A2-49AE-ADD8-2B41CF4F1F6F}"/>
    <dgm:cxn modelId="{55ADA532-47FF-3041-8D57-FFF7E92056EF}" type="presParOf" srcId="{7750D3D9-AB34-C54F-B520-56D70635434B}" destId="{F7151FC4-960C-2642-A546-99740A65628E}" srcOrd="0" destOrd="0" presId="urn:microsoft.com/office/officeart/2008/layout/LinedList"/>
    <dgm:cxn modelId="{70DC3DB2-E62D-154E-91AC-24D86DBA9D3B}" type="presParOf" srcId="{7750D3D9-AB34-C54F-B520-56D70635434B}" destId="{1B4C30FA-02E2-6B40-8F28-D53EDD5F61FC}" srcOrd="1" destOrd="0" presId="urn:microsoft.com/office/officeart/2008/layout/LinedList"/>
    <dgm:cxn modelId="{31E3F955-CB42-A349-94FC-059B43C7036E}" type="presParOf" srcId="{1B4C30FA-02E2-6B40-8F28-D53EDD5F61FC}" destId="{4D9D2D9E-3F75-9F4B-8F3C-A070D41900F9}" srcOrd="0" destOrd="0" presId="urn:microsoft.com/office/officeart/2008/layout/LinedList"/>
    <dgm:cxn modelId="{82181308-4D05-CE48-9217-6E210B7FC0BB}" type="presParOf" srcId="{1B4C30FA-02E2-6B40-8F28-D53EDD5F61FC}" destId="{785EEADC-3B22-6E4F-9765-6EC6D32206AF}" srcOrd="1" destOrd="0" presId="urn:microsoft.com/office/officeart/2008/layout/LinedList"/>
    <dgm:cxn modelId="{893DFB91-7362-4A41-B4A6-88919C537DAF}" type="presParOf" srcId="{7750D3D9-AB34-C54F-B520-56D70635434B}" destId="{F62D98F1-5E7F-DA4F-8BC8-E780DD334D73}" srcOrd="2" destOrd="0" presId="urn:microsoft.com/office/officeart/2008/layout/LinedList"/>
    <dgm:cxn modelId="{86CFAEBD-C0B6-2643-81E3-F0A28370FB6D}" type="presParOf" srcId="{7750D3D9-AB34-C54F-B520-56D70635434B}" destId="{B1C3C52D-DF49-BE4B-BF4A-A5FEA053DE0F}" srcOrd="3" destOrd="0" presId="urn:microsoft.com/office/officeart/2008/layout/LinedList"/>
    <dgm:cxn modelId="{2485DF27-08F4-8646-B2DA-121529896DD1}" type="presParOf" srcId="{B1C3C52D-DF49-BE4B-BF4A-A5FEA053DE0F}" destId="{D333C259-0A29-374C-9CF1-6CDEAF4848B0}" srcOrd="0" destOrd="0" presId="urn:microsoft.com/office/officeart/2008/layout/LinedList"/>
    <dgm:cxn modelId="{ABC8D879-FF00-5442-BF91-79A7EDE646EB}" type="presParOf" srcId="{B1C3C52D-DF49-BE4B-BF4A-A5FEA053DE0F}" destId="{9752D07C-071E-CC49-A56D-63735964F499}" srcOrd="1" destOrd="0" presId="urn:microsoft.com/office/officeart/2008/layout/LinedList"/>
    <dgm:cxn modelId="{6C4C4EC9-3CF3-EF46-9EF0-34019A395E07}" type="presParOf" srcId="{7750D3D9-AB34-C54F-B520-56D70635434B}" destId="{5D8F7DF3-317F-894D-8ADD-41A33ADA51A9}" srcOrd="4" destOrd="0" presId="urn:microsoft.com/office/officeart/2008/layout/LinedList"/>
    <dgm:cxn modelId="{C38C5AFD-A064-584E-8DC5-8C109A8E7F0A}" type="presParOf" srcId="{7750D3D9-AB34-C54F-B520-56D70635434B}" destId="{BA5A6ABA-8D8B-A04C-B975-4D6F87CFB528}" srcOrd="5" destOrd="0" presId="urn:microsoft.com/office/officeart/2008/layout/LinedList"/>
    <dgm:cxn modelId="{5D39ECBB-37FC-304B-9747-551FF2904E81}" type="presParOf" srcId="{BA5A6ABA-8D8B-A04C-B975-4D6F87CFB528}" destId="{60F8E325-22EA-624C-BFB2-FA52AA9094C9}" srcOrd="0" destOrd="0" presId="urn:microsoft.com/office/officeart/2008/layout/LinedList"/>
    <dgm:cxn modelId="{00698449-DC41-1742-A166-8203AFBF6A92}" type="presParOf" srcId="{BA5A6ABA-8D8B-A04C-B975-4D6F87CFB528}" destId="{3541D564-3A4C-A04A-A28D-86E4554C0A02}" srcOrd="1" destOrd="0" presId="urn:microsoft.com/office/officeart/2008/layout/LinedList"/>
    <dgm:cxn modelId="{1865B56E-3062-CA40-80B7-39E335E0D319}" type="presParOf" srcId="{7750D3D9-AB34-C54F-B520-56D70635434B}" destId="{58CE11D2-EA15-3E4A-BB72-469AAC08EFC2}" srcOrd="6" destOrd="0" presId="urn:microsoft.com/office/officeart/2008/layout/LinedList"/>
    <dgm:cxn modelId="{D05EC5ED-A95C-1747-9FC8-70582D379C67}" type="presParOf" srcId="{7750D3D9-AB34-C54F-B520-56D70635434B}" destId="{C288DD03-046F-654F-BA8E-B84C2F1C70D6}" srcOrd="7" destOrd="0" presId="urn:microsoft.com/office/officeart/2008/layout/LinedList"/>
    <dgm:cxn modelId="{F3C89F4A-8E4E-A342-B32C-81E2F0AA8C40}" type="presParOf" srcId="{C288DD03-046F-654F-BA8E-B84C2F1C70D6}" destId="{E8EA5F5E-4258-E643-8C17-E8ECD516EE70}" srcOrd="0" destOrd="0" presId="urn:microsoft.com/office/officeart/2008/layout/LinedList"/>
    <dgm:cxn modelId="{C741C357-D638-D945-9B7C-E6C840A0544F}" type="presParOf" srcId="{C288DD03-046F-654F-BA8E-B84C2F1C70D6}" destId="{BDA39B8D-79E9-724E-93DD-AF469C3437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36312F-477D-4281-8ED2-B45A4E387B0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D13D856-DEE3-4448-A6EC-70E075E288D3}">
      <dgm:prSet/>
      <dgm:spPr/>
      <dgm:t>
        <a:bodyPr/>
        <a:lstStyle/>
        <a:p>
          <a:r>
            <a:rPr lang="en-BE" dirty="0"/>
            <a:t>Etnisch origine(Noord-Afrikaanse naam)</a:t>
          </a:r>
          <a:endParaRPr lang="en-US" dirty="0"/>
        </a:p>
      </dgm:t>
    </dgm:pt>
    <dgm:pt modelId="{4C657790-44A8-46D8-BF8C-5E278B0AE74C}" type="parTrans" cxnId="{ADBF9F01-96F7-4600-A656-BAFBBBAB3C83}">
      <dgm:prSet/>
      <dgm:spPr/>
      <dgm:t>
        <a:bodyPr/>
        <a:lstStyle/>
        <a:p>
          <a:endParaRPr lang="en-US"/>
        </a:p>
      </dgm:t>
    </dgm:pt>
    <dgm:pt modelId="{60225053-A355-4A32-BFB3-6CFBFA2D3F93}" type="sibTrans" cxnId="{ADBF9F01-96F7-4600-A656-BAFBBBAB3C83}">
      <dgm:prSet/>
      <dgm:spPr/>
      <dgm:t>
        <a:bodyPr/>
        <a:lstStyle/>
        <a:p>
          <a:endParaRPr lang="en-US"/>
        </a:p>
      </dgm:t>
    </dgm:pt>
    <dgm:pt modelId="{6BA25DC2-7E41-4CCA-B712-36D0628B8913}">
      <dgm:prSet/>
      <dgm:spPr/>
      <dgm:t>
        <a:bodyPr/>
        <a:lstStyle/>
        <a:p>
          <a:r>
            <a:rPr lang="en-BE" dirty="0"/>
            <a:t>Mentale handicap</a:t>
          </a:r>
          <a:endParaRPr lang="en-US" dirty="0"/>
        </a:p>
      </dgm:t>
    </dgm:pt>
    <dgm:pt modelId="{5CFEACF4-EBAA-4923-A376-53654A5105DE}" type="parTrans" cxnId="{90C17C90-75C1-4006-AE45-DBDD6326FCE9}">
      <dgm:prSet/>
      <dgm:spPr/>
      <dgm:t>
        <a:bodyPr/>
        <a:lstStyle/>
        <a:p>
          <a:endParaRPr lang="en-US"/>
        </a:p>
      </dgm:t>
    </dgm:pt>
    <dgm:pt modelId="{2AC146BD-79DA-4E84-A5CB-F8BDE2E84AA3}" type="sibTrans" cxnId="{90C17C90-75C1-4006-AE45-DBDD6326FCE9}">
      <dgm:prSet/>
      <dgm:spPr/>
      <dgm:t>
        <a:bodyPr/>
        <a:lstStyle/>
        <a:p>
          <a:endParaRPr lang="en-US"/>
        </a:p>
      </dgm:t>
    </dgm:pt>
    <dgm:pt modelId="{A70FBBF9-1194-466E-8C5D-B1A89ABEF8FE}">
      <dgm:prSet/>
      <dgm:spPr/>
      <dgm:t>
        <a:bodyPr/>
        <a:lstStyle/>
        <a:p>
          <a:r>
            <a:rPr lang="en-BE" dirty="0"/>
            <a:t>Aard van het inkomen</a:t>
          </a:r>
          <a:endParaRPr lang="en-US" dirty="0"/>
        </a:p>
      </dgm:t>
    </dgm:pt>
    <dgm:pt modelId="{BED3F1C5-61B5-41AD-915F-1281AB683F0D}" type="parTrans" cxnId="{A1713418-8342-4677-BE33-F90EB16C20F2}">
      <dgm:prSet/>
      <dgm:spPr/>
      <dgm:t>
        <a:bodyPr/>
        <a:lstStyle/>
        <a:p>
          <a:endParaRPr lang="en-US"/>
        </a:p>
      </dgm:t>
    </dgm:pt>
    <dgm:pt modelId="{79E609D9-459C-43F1-A9CE-DE0CF5D74AD8}" type="sibTrans" cxnId="{A1713418-8342-4677-BE33-F90EB16C20F2}">
      <dgm:prSet/>
      <dgm:spPr/>
      <dgm:t>
        <a:bodyPr/>
        <a:lstStyle/>
        <a:p>
          <a:endParaRPr lang="en-US"/>
        </a:p>
      </dgm:t>
    </dgm:pt>
    <dgm:pt modelId="{9DA57F3B-7233-45EF-8D2E-96DAC474E38F}">
      <dgm:prSet/>
      <dgm:spPr/>
      <dgm:t>
        <a:bodyPr/>
        <a:lstStyle/>
        <a:p>
          <a:r>
            <a:rPr lang="en-BE" dirty="0"/>
            <a:t>Familiale samenstelling</a:t>
          </a:r>
          <a:endParaRPr lang="en-US" dirty="0"/>
        </a:p>
      </dgm:t>
    </dgm:pt>
    <dgm:pt modelId="{989DCC65-077E-45E2-8230-9ACBC6BE3C65}" type="parTrans" cxnId="{AB9A6692-68AB-4E7E-847E-9A7AA73AEDA8}">
      <dgm:prSet/>
      <dgm:spPr/>
      <dgm:t>
        <a:bodyPr/>
        <a:lstStyle/>
        <a:p>
          <a:endParaRPr lang="en-US"/>
        </a:p>
      </dgm:t>
    </dgm:pt>
    <dgm:pt modelId="{6D1138FC-C0C6-4571-B10B-4EBD6A0EBC7B}" type="sibTrans" cxnId="{AB9A6692-68AB-4E7E-847E-9A7AA73AEDA8}">
      <dgm:prSet/>
      <dgm:spPr/>
      <dgm:t>
        <a:bodyPr/>
        <a:lstStyle/>
        <a:p>
          <a:endParaRPr lang="en-US"/>
        </a:p>
      </dgm:t>
    </dgm:pt>
    <dgm:pt modelId="{EF4B3DEC-7605-4CAD-940E-9535C462D04B}">
      <dgm:prSet/>
      <dgm:spPr/>
      <dgm:t>
        <a:bodyPr/>
        <a:lstStyle/>
        <a:p>
          <a:r>
            <a:rPr lang="en-BE" dirty="0"/>
            <a:t>Geslacht</a:t>
          </a:r>
          <a:endParaRPr lang="en-US" dirty="0"/>
        </a:p>
      </dgm:t>
    </dgm:pt>
    <dgm:pt modelId="{5A57B6D5-5018-400A-8E0D-99FEA6989205}" type="parTrans" cxnId="{E95A8190-FD91-493E-B3A5-F423A5A5F0D6}">
      <dgm:prSet/>
      <dgm:spPr/>
      <dgm:t>
        <a:bodyPr/>
        <a:lstStyle/>
        <a:p>
          <a:endParaRPr lang="en-US"/>
        </a:p>
      </dgm:t>
    </dgm:pt>
    <dgm:pt modelId="{B21AA5E3-A071-4DE9-B394-7A8D4F4BB6B1}" type="sibTrans" cxnId="{E95A8190-FD91-493E-B3A5-F423A5A5F0D6}">
      <dgm:prSet/>
      <dgm:spPr/>
      <dgm:t>
        <a:bodyPr/>
        <a:lstStyle/>
        <a:p>
          <a:endParaRPr lang="en-US"/>
        </a:p>
      </dgm:t>
    </dgm:pt>
    <dgm:pt modelId="{D4470D14-3950-1545-8559-EAFEC1F5E7AA}" type="pres">
      <dgm:prSet presAssocID="{0636312F-477D-4281-8ED2-B45A4E387B00}" presName="linear" presStyleCnt="0">
        <dgm:presLayoutVars>
          <dgm:animLvl val="lvl"/>
          <dgm:resizeHandles val="exact"/>
        </dgm:presLayoutVars>
      </dgm:prSet>
      <dgm:spPr/>
    </dgm:pt>
    <dgm:pt modelId="{2035AEF1-8AB6-BF4B-90A1-9BFB61F17BE2}" type="pres">
      <dgm:prSet presAssocID="{2D13D856-DEE3-4448-A6EC-70E075E288D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F80D673-855E-A34C-AFF5-38EC1FB95CD2}" type="pres">
      <dgm:prSet presAssocID="{60225053-A355-4A32-BFB3-6CFBFA2D3F93}" presName="spacer" presStyleCnt="0"/>
      <dgm:spPr/>
    </dgm:pt>
    <dgm:pt modelId="{A53A4072-66B1-414A-9248-47CC11BB369E}" type="pres">
      <dgm:prSet presAssocID="{6BA25DC2-7E41-4CCA-B712-36D0628B891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EB3F59B-D735-1142-878E-7D521E15C92E}" type="pres">
      <dgm:prSet presAssocID="{2AC146BD-79DA-4E84-A5CB-F8BDE2E84AA3}" presName="spacer" presStyleCnt="0"/>
      <dgm:spPr/>
    </dgm:pt>
    <dgm:pt modelId="{C76C3060-11AE-3147-ACF1-4E278E353051}" type="pres">
      <dgm:prSet presAssocID="{A70FBBF9-1194-466E-8C5D-B1A89ABEF8F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0038967-36AF-CC4A-BBC2-A81EE3640BA0}" type="pres">
      <dgm:prSet presAssocID="{79E609D9-459C-43F1-A9CE-DE0CF5D74AD8}" presName="spacer" presStyleCnt="0"/>
      <dgm:spPr/>
    </dgm:pt>
    <dgm:pt modelId="{98175D53-04D0-A441-A2CE-9E323E367C2A}" type="pres">
      <dgm:prSet presAssocID="{9DA57F3B-7233-45EF-8D2E-96DAC474E38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A542071-9690-FC4E-A183-DDED744FADD6}" type="pres">
      <dgm:prSet presAssocID="{6D1138FC-C0C6-4571-B10B-4EBD6A0EBC7B}" presName="spacer" presStyleCnt="0"/>
      <dgm:spPr/>
    </dgm:pt>
    <dgm:pt modelId="{1CD202A3-30EF-F341-A965-FB9A4D7D2A29}" type="pres">
      <dgm:prSet presAssocID="{EF4B3DEC-7605-4CAD-940E-9535C462D0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DBF9F01-96F7-4600-A656-BAFBBBAB3C83}" srcId="{0636312F-477D-4281-8ED2-B45A4E387B00}" destId="{2D13D856-DEE3-4448-A6EC-70E075E288D3}" srcOrd="0" destOrd="0" parTransId="{4C657790-44A8-46D8-BF8C-5E278B0AE74C}" sibTransId="{60225053-A355-4A32-BFB3-6CFBFA2D3F93}"/>
    <dgm:cxn modelId="{A1713418-8342-4677-BE33-F90EB16C20F2}" srcId="{0636312F-477D-4281-8ED2-B45A4E387B00}" destId="{A70FBBF9-1194-466E-8C5D-B1A89ABEF8FE}" srcOrd="2" destOrd="0" parTransId="{BED3F1C5-61B5-41AD-915F-1281AB683F0D}" sibTransId="{79E609D9-459C-43F1-A9CE-DE0CF5D74AD8}"/>
    <dgm:cxn modelId="{5C57F019-E0A3-5549-A6CD-C6598CC6B05A}" type="presOf" srcId="{9DA57F3B-7233-45EF-8D2E-96DAC474E38F}" destId="{98175D53-04D0-A441-A2CE-9E323E367C2A}" srcOrd="0" destOrd="0" presId="urn:microsoft.com/office/officeart/2005/8/layout/vList2"/>
    <dgm:cxn modelId="{338A3D31-5769-CB44-A9B4-21949ACB13A9}" type="presOf" srcId="{6BA25DC2-7E41-4CCA-B712-36D0628B8913}" destId="{A53A4072-66B1-414A-9248-47CC11BB369E}" srcOrd="0" destOrd="0" presId="urn:microsoft.com/office/officeart/2005/8/layout/vList2"/>
    <dgm:cxn modelId="{3A607853-48A2-4A46-9831-DE3DBDD419D4}" type="presOf" srcId="{2D13D856-DEE3-4448-A6EC-70E075E288D3}" destId="{2035AEF1-8AB6-BF4B-90A1-9BFB61F17BE2}" srcOrd="0" destOrd="0" presId="urn:microsoft.com/office/officeart/2005/8/layout/vList2"/>
    <dgm:cxn modelId="{7BFF0668-F0ED-384E-BB44-6B9DA0EF29B5}" type="presOf" srcId="{EF4B3DEC-7605-4CAD-940E-9535C462D04B}" destId="{1CD202A3-30EF-F341-A965-FB9A4D7D2A29}" srcOrd="0" destOrd="0" presId="urn:microsoft.com/office/officeart/2005/8/layout/vList2"/>
    <dgm:cxn modelId="{90C17C90-75C1-4006-AE45-DBDD6326FCE9}" srcId="{0636312F-477D-4281-8ED2-B45A4E387B00}" destId="{6BA25DC2-7E41-4CCA-B712-36D0628B8913}" srcOrd="1" destOrd="0" parTransId="{5CFEACF4-EBAA-4923-A376-53654A5105DE}" sibTransId="{2AC146BD-79DA-4E84-A5CB-F8BDE2E84AA3}"/>
    <dgm:cxn modelId="{E95A8190-FD91-493E-B3A5-F423A5A5F0D6}" srcId="{0636312F-477D-4281-8ED2-B45A4E387B00}" destId="{EF4B3DEC-7605-4CAD-940E-9535C462D04B}" srcOrd="4" destOrd="0" parTransId="{5A57B6D5-5018-400A-8E0D-99FEA6989205}" sibTransId="{B21AA5E3-A071-4DE9-B394-7A8D4F4BB6B1}"/>
    <dgm:cxn modelId="{AB9A6692-68AB-4E7E-847E-9A7AA73AEDA8}" srcId="{0636312F-477D-4281-8ED2-B45A4E387B00}" destId="{9DA57F3B-7233-45EF-8D2E-96DAC474E38F}" srcOrd="3" destOrd="0" parTransId="{989DCC65-077E-45E2-8230-9ACBC6BE3C65}" sibTransId="{6D1138FC-C0C6-4571-B10B-4EBD6A0EBC7B}"/>
    <dgm:cxn modelId="{2C77C292-B82A-F44D-BCB2-2783720D015E}" type="presOf" srcId="{A70FBBF9-1194-466E-8C5D-B1A89ABEF8FE}" destId="{C76C3060-11AE-3147-ACF1-4E278E353051}" srcOrd="0" destOrd="0" presId="urn:microsoft.com/office/officeart/2005/8/layout/vList2"/>
    <dgm:cxn modelId="{838340A2-5B3F-3B42-9F41-696ED204FE6A}" type="presOf" srcId="{0636312F-477D-4281-8ED2-B45A4E387B00}" destId="{D4470D14-3950-1545-8559-EAFEC1F5E7AA}" srcOrd="0" destOrd="0" presId="urn:microsoft.com/office/officeart/2005/8/layout/vList2"/>
    <dgm:cxn modelId="{84907005-55B9-7C49-8EB6-FB6C2C26D3FB}" type="presParOf" srcId="{D4470D14-3950-1545-8559-EAFEC1F5E7AA}" destId="{2035AEF1-8AB6-BF4B-90A1-9BFB61F17BE2}" srcOrd="0" destOrd="0" presId="urn:microsoft.com/office/officeart/2005/8/layout/vList2"/>
    <dgm:cxn modelId="{9EB9F8B7-4FC1-974F-8887-B702FEB0CA68}" type="presParOf" srcId="{D4470D14-3950-1545-8559-EAFEC1F5E7AA}" destId="{0F80D673-855E-A34C-AFF5-38EC1FB95CD2}" srcOrd="1" destOrd="0" presId="urn:microsoft.com/office/officeart/2005/8/layout/vList2"/>
    <dgm:cxn modelId="{BAF358D5-0BFF-954B-86B5-5F2DB0AF97BC}" type="presParOf" srcId="{D4470D14-3950-1545-8559-EAFEC1F5E7AA}" destId="{A53A4072-66B1-414A-9248-47CC11BB369E}" srcOrd="2" destOrd="0" presId="urn:microsoft.com/office/officeart/2005/8/layout/vList2"/>
    <dgm:cxn modelId="{73CCCE80-537B-6844-AF3C-C94B1338FD13}" type="presParOf" srcId="{D4470D14-3950-1545-8559-EAFEC1F5E7AA}" destId="{6EB3F59B-D735-1142-878E-7D521E15C92E}" srcOrd="3" destOrd="0" presId="urn:microsoft.com/office/officeart/2005/8/layout/vList2"/>
    <dgm:cxn modelId="{33084DD3-A158-8B46-B64D-0B7D24C86BEE}" type="presParOf" srcId="{D4470D14-3950-1545-8559-EAFEC1F5E7AA}" destId="{C76C3060-11AE-3147-ACF1-4E278E353051}" srcOrd="4" destOrd="0" presId="urn:microsoft.com/office/officeart/2005/8/layout/vList2"/>
    <dgm:cxn modelId="{210AD3B8-517E-B341-AE52-3687F24B0411}" type="presParOf" srcId="{D4470D14-3950-1545-8559-EAFEC1F5E7AA}" destId="{30038967-36AF-CC4A-BBC2-A81EE3640BA0}" srcOrd="5" destOrd="0" presId="urn:microsoft.com/office/officeart/2005/8/layout/vList2"/>
    <dgm:cxn modelId="{F5FC8EA2-3FE3-9148-99DE-8CF827EC0496}" type="presParOf" srcId="{D4470D14-3950-1545-8559-EAFEC1F5E7AA}" destId="{98175D53-04D0-A441-A2CE-9E323E367C2A}" srcOrd="6" destOrd="0" presId="urn:microsoft.com/office/officeart/2005/8/layout/vList2"/>
    <dgm:cxn modelId="{2EAC4DA4-6AA9-F642-A6E3-84D5C43C4073}" type="presParOf" srcId="{D4470D14-3950-1545-8559-EAFEC1F5E7AA}" destId="{BA542071-9690-FC4E-A183-DDED744FADD6}" srcOrd="7" destOrd="0" presId="urn:microsoft.com/office/officeart/2005/8/layout/vList2"/>
    <dgm:cxn modelId="{CD55FE29-45B6-4342-9B42-9E20EEAE0AB7}" type="presParOf" srcId="{D4470D14-3950-1545-8559-EAFEC1F5E7AA}" destId="{1CD202A3-30EF-F341-A965-FB9A4D7D2A2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826BC-5A33-4F7A-9DA8-AD6960C23C4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8C50C4-CD0A-4FEE-BCF9-371604DBF986}">
      <dgm:prSet/>
      <dgm:spPr/>
      <dgm:t>
        <a:bodyPr/>
        <a:lstStyle/>
        <a:p>
          <a:r>
            <a:rPr lang="en-BE" dirty="0"/>
            <a:t>3 twijfels/onzekerheden m.b.t. het onderzoek:</a:t>
          </a:r>
          <a:endParaRPr lang="en-US" dirty="0"/>
        </a:p>
      </dgm:t>
    </dgm:pt>
    <dgm:pt modelId="{E627A1A9-80B0-423A-BFCE-83ED3DCE445B}" type="parTrans" cxnId="{3AB72788-6C03-4E2F-8595-84B8BB7CB4E7}">
      <dgm:prSet/>
      <dgm:spPr/>
      <dgm:t>
        <a:bodyPr/>
        <a:lstStyle/>
        <a:p>
          <a:endParaRPr lang="en-US"/>
        </a:p>
      </dgm:t>
    </dgm:pt>
    <dgm:pt modelId="{861DFCE8-0448-48C2-892C-4803E90D111A}" type="sibTrans" cxnId="{3AB72788-6C03-4E2F-8595-84B8BB7CB4E7}">
      <dgm:prSet/>
      <dgm:spPr/>
      <dgm:t>
        <a:bodyPr/>
        <a:lstStyle/>
        <a:p>
          <a:endParaRPr lang="en-US"/>
        </a:p>
      </dgm:t>
    </dgm:pt>
    <dgm:pt modelId="{14DBC009-1CC4-4375-86E5-B500475645CF}">
      <dgm:prSet/>
      <dgm:spPr/>
      <dgm:t>
        <a:bodyPr/>
        <a:lstStyle/>
        <a:p>
          <a:r>
            <a:rPr lang="en-BE" dirty="0"/>
            <a:t>Is de daling structureel of tijdelijk?</a:t>
          </a:r>
          <a:endParaRPr lang="en-US" dirty="0"/>
        </a:p>
      </dgm:t>
    </dgm:pt>
    <dgm:pt modelId="{892E47E9-E2A6-40AC-9BEA-46981016A868}" type="parTrans" cxnId="{A9228C84-D3E1-4AA4-9813-2F7ADC3E8189}">
      <dgm:prSet/>
      <dgm:spPr/>
      <dgm:t>
        <a:bodyPr/>
        <a:lstStyle/>
        <a:p>
          <a:endParaRPr lang="en-US"/>
        </a:p>
      </dgm:t>
    </dgm:pt>
    <dgm:pt modelId="{04AA9E3D-3507-4038-AF88-2BEF976A0EC3}" type="sibTrans" cxnId="{A9228C84-D3E1-4AA4-9813-2F7ADC3E8189}">
      <dgm:prSet/>
      <dgm:spPr/>
      <dgm:t>
        <a:bodyPr/>
        <a:lstStyle/>
        <a:p>
          <a:endParaRPr lang="en-US"/>
        </a:p>
      </dgm:t>
    </dgm:pt>
    <dgm:pt modelId="{B66B4FD7-38C7-49D7-9605-1EC920314F83}">
      <dgm:prSet/>
      <dgm:spPr/>
      <dgm:t>
        <a:bodyPr/>
        <a:lstStyle/>
        <a:p>
          <a:r>
            <a:rPr lang="en-BE" dirty="0"/>
            <a:t>Is deze aanpak ook effectief voor particuliere verhuurders?</a:t>
          </a:r>
          <a:endParaRPr lang="en-US" dirty="0"/>
        </a:p>
      </dgm:t>
    </dgm:pt>
    <dgm:pt modelId="{6448538F-100F-446B-9DFE-9BEEF4E66B7E}" type="parTrans" cxnId="{454EA661-5A38-4284-92F8-5CB81E7813D8}">
      <dgm:prSet/>
      <dgm:spPr/>
      <dgm:t>
        <a:bodyPr/>
        <a:lstStyle/>
        <a:p>
          <a:endParaRPr lang="en-US"/>
        </a:p>
      </dgm:t>
    </dgm:pt>
    <dgm:pt modelId="{C8AF9ED5-D366-484A-A3B0-C6FBE563E88F}" type="sibTrans" cxnId="{454EA661-5A38-4284-92F8-5CB81E7813D8}">
      <dgm:prSet/>
      <dgm:spPr/>
      <dgm:t>
        <a:bodyPr/>
        <a:lstStyle/>
        <a:p>
          <a:endParaRPr lang="en-US"/>
        </a:p>
      </dgm:t>
    </dgm:pt>
    <dgm:pt modelId="{264343F3-AF17-46F4-BB84-59CB034F5D3D}">
      <dgm:prSet/>
      <dgm:spPr/>
      <dgm:t>
        <a:bodyPr/>
        <a:lstStyle/>
        <a:p>
          <a:r>
            <a:rPr lang="en-BE" dirty="0"/>
            <a:t>Is de discriminatie niet simpelweg subtieler geworden of verplaatst?</a:t>
          </a:r>
          <a:endParaRPr lang="en-US" dirty="0"/>
        </a:p>
      </dgm:t>
    </dgm:pt>
    <dgm:pt modelId="{414C093B-2B99-41FE-A495-C45E41655136}" type="parTrans" cxnId="{697A3B05-83B8-4B2E-A7CD-651526823898}">
      <dgm:prSet/>
      <dgm:spPr/>
      <dgm:t>
        <a:bodyPr/>
        <a:lstStyle/>
        <a:p>
          <a:endParaRPr lang="en-US"/>
        </a:p>
      </dgm:t>
    </dgm:pt>
    <dgm:pt modelId="{8245A496-DD6C-45AC-97D0-BC8C495E27FE}" type="sibTrans" cxnId="{697A3B05-83B8-4B2E-A7CD-651526823898}">
      <dgm:prSet/>
      <dgm:spPr/>
      <dgm:t>
        <a:bodyPr/>
        <a:lstStyle/>
        <a:p>
          <a:endParaRPr lang="en-US"/>
        </a:p>
      </dgm:t>
    </dgm:pt>
    <dgm:pt modelId="{DF69C8F8-BC93-0B47-9BA3-3EDAB74FABCE}" type="pres">
      <dgm:prSet presAssocID="{F8C826BC-5A33-4F7A-9DA8-AD6960C23C42}" presName="linear" presStyleCnt="0">
        <dgm:presLayoutVars>
          <dgm:animLvl val="lvl"/>
          <dgm:resizeHandles val="exact"/>
        </dgm:presLayoutVars>
      </dgm:prSet>
      <dgm:spPr/>
    </dgm:pt>
    <dgm:pt modelId="{2EF3CF19-F7CB-9B44-81C3-933E059DFA11}" type="pres">
      <dgm:prSet presAssocID="{408C50C4-CD0A-4FEE-BCF9-371604DBF98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BC2D759-65CA-A74C-91E5-63F0A3CB71E4}" type="pres">
      <dgm:prSet presAssocID="{408C50C4-CD0A-4FEE-BCF9-371604DBF98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97A3B05-83B8-4B2E-A7CD-651526823898}" srcId="{408C50C4-CD0A-4FEE-BCF9-371604DBF986}" destId="{264343F3-AF17-46F4-BB84-59CB034F5D3D}" srcOrd="2" destOrd="0" parTransId="{414C093B-2B99-41FE-A495-C45E41655136}" sibTransId="{8245A496-DD6C-45AC-97D0-BC8C495E27FE}"/>
    <dgm:cxn modelId="{B1AC641C-F255-3B4D-BD07-A1699D6C7027}" type="presOf" srcId="{264343F3-AF17-46F4-BB84-59CB034F5D3D}" destId="{EBC2D759-65CA-A74C-91E5-63F0A3CB71E4}" srcOrd="0" destOrd="2" presId="urn:microsoft.com/office/officeart/2005/8/layout/vList2"/>
    <dgm:cxn modelId="{454EA661-5A38-4284-92F8-5CB81E7813D8}" srcId="{408C50C4-CD0A-4FEE-BCF9-371604DBF986}" destId="{B66B4FD7-38C7-49D7-9605-1EC920314F83}" srcOrd="1" destOrd="0" parTransId="{6448538F-100F-446B-9DFE-9BEEF4E66B7E}" sibTransId="{C8AF9ED5-D366-484A-A3B0-C6FBE563E88F}"/>
    <dgm:cxn modelId="{949C0862-359D-3F4F-978D-CB23E64BB63D}" type="presOf" srcId="{408C50C4-CD0A-4FEE-BCF9-371604DBF986}" destId="{2EF3CF19-F7CB-9B44-81C3-933E059DFA11}" srcOrd="0" destOrd="0" presId="urn:microsoft.com/office/officeart/2005/8/layout/vList2"/>
    <dgm:cxn modelId="{A9228C84-D3E1-4AA4-9813-2F7ADC3E8189}" srcId="{408C50C4-CD0A-4FEE-BCF9-371604DBF986}" destId="{14DBC009-1CC4-4375-86E5-B500475645CF}" srcOrd="0" destOrd="0" parTransId="{892E47E9-E2A6-40AC-9BEA-46981016A868}" sibTransId="{04AA9E3D-3507-4038-AF88-2BEF976A0EC3}"/>
    <dgm:cxn modelId="{3AB72788-6C03-4E2F-8595-84B8BB7CB4E7}" srcId="{F8C826BC-5A33-4F7A-9DA8-AD6960C23C42}" destId="{408C50C4-CD0A-4FEE-BCF9-371604DBF986}" srcOrd="0" destOrd="0" parTransId="{E627A1A9-80B0-423A-BFCE-83ED3DCE445B}" sibTransId="{861DFCE8-0448-48C2-892C-4803E90D111A}"/>
    <dgm:cxn modelId="{2B790C98-D2BC-FD42-BD6E-0E12A010AAA7}" type="presOf" srcId="{B66B4FD7-38C7-49D7-9605-1EC920314F83}" destId="{EBC2D759-65CA-A74C-91E5-63F0A3CB71E4}" srcOrd="0" destOrd="1" presId="urn:microsoft.com/office/officeart/2005/8/layout/vList2"/>
    <dgm:cxn modelId="{A83771E0-A458-0A48-87BB-ED8EEE1F3E36}" type="presOf" srcId="{F8C826BC-5A33-4F7A-9DA8-AD6960C23C42}" destId="{DF69C8F8-BC93-0B47-9BA3-3EDAB74FABCE}" srcOrd="0" destOrd="0" presId="urn:microsoft.com/office/officeart/2005/8/layout/vList2"/>
    <dgm:cxn modelId="{D5F7B7F4-8790-8C4C-85C5-F5EA908042D7}" type="presOf" srcId="{14DBC009-1CC4-4375-86E5-B500475645CF}" destId="{EBC2D759-65CA-A74C-91E5-63F0A3CB71E4}" srcOrd="0" destOrd="0" presId="urn:microsoft.com/office/officeart/2005/8/layout/vList2"/>
    <dgm:cxn modelId="{97397234-939D-854E-9768-8BA05FD018B9}" type="presParOf" srcId="{DF69C8F8-BC93-0B47-9BA3-3EDAB74FABCE}" destId="{2EF3CF19-F7CB-9B44-81C3-933E059DFA11}" srcOrd="0" destOrd="0" presId="urn:microsoft.com/office/officeart/2005/8/layout/vList2"/>
    <dgm:cxn modelId="{1EC743CE-154B-6C4D-84B7-AF1E8CACBC21}" type="presParOf" srcId="{DF69C8F8-BC93-0B47-9BA3-3EDAB74FABCE}" destId="{EBC2D759-65CA-A74C-91E5-63F0A3CB71E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C826BC-5A33-4F7A-9DA8-AD6960C23C4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8C50C4-CD0A-4FEE-BCF9-371604DBF986}">
      <dgm:prSet/>
      <dgm:spPr/>
      <dgm:t>
        <a:bodyPr/>
        <a:lstStyle/>
        <a:p>
          <a:r>
            <a:rPr lang="en-BE" dirty="0"/>
            <a:t>3 twijfels/onzekerheden m.b.t. het onderzoek:</a:t>
          </a:r>
          <a:endParaRPr lang="en-US" dirty="0"/>
        </a:p>
      </dgm:t>
    </dgm:pt>
    <dgm:pt modelId="{E627A1A9-80B0-423A-BFCE-83ED3DCE445B}" type="parTrans" cxnId="{3AB72788-6C03-4E2F-8595-84B8BB7CB4E7}">
      <dgm:prSet/>
      <dgm:spPr/>
      <dgm:t>
        <a:bodyPr/>
        <a:lstStyle/>
        <a:p>
          <a:endParaRPr lang="en-US"/>
        </a:p>
      </dgm:t>
    </dgm:pt>
    <dgm:pt modelId="{861DFCE8-0448-48C2-892C-4803E90D111A}" type="sibTrans" cxnId="{3AB72788-6C03-4E2F-8595-84B8BB7CB4E7}">
      <dgm:prSet/>
      <dgm:spPr/>
      <dgm:t>
        <a:bodyPr/>
        <a:lstStyle/>
        <a:p>
          <a:endParaRPr lang="en-US"/>
        </a:p>
      </dgm:t>
    </dgm:pt>
    <dgm:pt modelId="{14DBC009-1CC4-4375-86E5-B500475645CF}">
      <dgm:prSet/>
      <dgm:spPr/>
      <dgm:t>
        <a:bodyPr/>
        <a:lstStyle/>
        <a:p>
          <a:r>
            <a:rPr lang="en-BE" dirty="0"/>
            <a:t>Is de daling structureel of tijdelijk? </a:t>
          </a:r>
          <a:r>
            <a:rPr lang="en-BE" dirty="0">
              <a:solidFill>
                <a:srgbClr val="FF0000"/>
              </a:solidFill>
            </a:rPr>
            <a:t>structureel</a:t>
          </a:r>
          <a:endParaRPr lang="en-US" dirty="0"/>
        </a:p>
      </dgm:t>
    </dgm:pt>
    <dgm:pt modelId="{892E47E9-E2A6-40AC-9BEA-46981016A868}" type="parTrans" cxnId="{A9228C84-D3E1-4AA4-9813-2F7ADC3E8189}">
      <dgm:prSet/>
      <dgm:spPr/>
      <dgm:t>
        <a:bodyPr/>
        <a:lstStyle/>
        <a:p>
          <a:endParaRPr lang="en-US"/>
        </a:p>
      </dgm:t>
    </dgm:pt>
    <dgm:pt modelId="{04AA9E3D-3507-4038-AF88-2BEF976A0EC3}" type="sibTrans" cxnId="{A9228C84-D3E1-4AA4-9813-2F7ADC3E8189}">
      <dgm:prSet/>
      <dgm:spPr/>
      <dgm:t>
        <a:bodyPr/>
        <a:lstStyle/>
        <a:p>
          <a:endParaRPr lang="en-US"/>
        </a:p>
      </dgm:t>
    </dgm:pt>
    <dgm:pt modelId="{B66B4FD7-38C7-49D7-9605-1EC920314F83}">
      <dgm:prSet/>
      <dgm:spPr/>
      <dgm:t>
        <a:bodyPr/>
        <a:lstStyle/>
        <a:p>
          <a:r>
            <a:rPr lang="en-BE" dirty="0"/>
            <a:t>Is deze aanpak ook effectief voor particuliere verhuurders? </a:t>
          </a:r>
          <a:r>
            <a:rPr lang="en-BE" dirty="0">
              <a:solidFill>
                <a:srgbClr val="FF0000"/>
              </a:solidFill>
            </a:rPr>
            <a:t>Deels-&gt; Sensibiliserende en juridische testen?</a:t>
          </a:r>
          <a:endParaRPr lang="en-US" dirty="0"/>
        </a:p>
      </dgm:t>
    </dgm:pt>
    <dgm:pt modelId="{6448538F-100F-446B-9DFE-9BEEF4E66B7E}" type="parTrans" cxnId="{454EA661-5A38-4284-92F8-5CB81E7813D8}">
      <dgm:prSet/>
      <dgm:spPr/>
      <dgm:t>
        <a:bodyPr/>
        <a:lstStyle/>
        <a:p>
          <a:endParaRPr lang="en-US"/>
        </a:p>
      </dgm:t>
    </dgm:pt>
    <dgm:pt modelId="{C8AF9ED5-D366-484A-A3B0-C6FBE563E88F}" type="sibTrans" cxnId="{454EA661-5A38-4284-92F8-5CB81E7813D8}">
      <dgm:prSet/>
      <dgm:spPr/>
      <dgm:t>
        <a:bodyPr/>
        <a:lstStyle/>
        <a:p>
          <a:endParaRPr lang="en-US"/>
        </a:p>
      </dgm:t>
    </dgm:pt>
    <dgm:pt modelId="{264343F3-AF17-46F4-BB84-59CB034F5D3D}">
      <dgm:prSet/>
      <dgm:spPr/>
      <dgm:t>
        <a:bodyPr/>
        <a:lstStyle/>
        <a:p>
          <a:r>
            <a:rPr lang="en-BE" dirty="0"/>
            <a:t>Is de discriminatie niet simpelweg subtielier geworden of verschoven? </a:t>
          </a:r>
          <a:r>
            <a:rPr lang="en-BE" dirty="0">
              <a:solidFill>
                <a:srgbClr val="FF0000"/>
              </a:solidFill>
            </a:rPr>
            <a:t>60% weigert niet meteen te discrimineren-&gt; deels verschoven</a:t>
          </a:r>
          <a:endParaRPr lang="en-US" dirty="0"/>
        </a:p>
      </dgm:t>
    </dgm:pt>
    <dgm:pt modelId="{414C093B-2B99-41FE-A495-C45E41655136}" type="parTrans" cxnId="{697A3B05-83B8-4B2E-A7CD-651526823898}">
      <dgm:prSet/>
      <dgm:spPr/>
      <dgm:t>
        <a:bodyPr/>
        <a:lstStyle/>
        <a:p>
          <a:endParaRPr lang="en-US"/>
        </a:p>
      </dgm:t>
    </dgm:pt>
    <dgm:pt modelId="{8245A496-DD6C-45AC-97D0-BC8C495E27FE}" type="sibTrans" cxnId="{697A3B05-83B8-4B2E-A7CD-651526823898}">
      <dgm:prSet/>
      <dgm:spPr/>
      <dgm:t>
        <a:bodyPr/>
        <a:lstStyle/>
        <a:p>
          <a:endParaRPr lang="en-US"/>
        </a:p>
      </dgm:t>
    </dgm:pt>
    <dgm:pt modelId="{DF69C8F8-BC93-0B47-9BA3-3EDAB74FABCE}" type="pres">
      <dgm:prSet presAssocID="{F8C826BC-5A33-4F7A-9DA8-AD6960C23C42}" presName="linear" presStyleCnt="0">
        <dgm:presLayoutVars>
          <dgm:animLvl val="lvl"/>
          <dgm:resizeHandles val="exact"/>
        </dgm:presLayoutVars>
      </dgm:prSet>
      <dgm:spPr/>
    </dgm:pt>
    <dgm:pt modelId="{2EF3CF19-F7CB-9B44-81C3-933E059DFA11}" type="pres">
      <dgm:prSet presAssocID="{408C50C4-CD0A-4FEE-BCF9-371604DBF98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BC2D759-65CA-A74C-91E5-63F0A3CB71E4}" type="pres">
      <dgm:prSet presAssocID="{408C50C4-CD0A-4FEE-BCF9-371604DBF98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97A3B05-83B8-4B2E-A7CD-651526823898}" srcId="{408C50C4-CD0A-4FEE-BCF9-371604DBF986}" destId="{264343F3-AF17-46F4-BB84-59CB034F5D3D}" srcOrd="2" destOrd="0" parTransId="{414C093B-2B99-41FE-A495-C45E41655136}" sibTransId="{8245A496-DD6C-45AC-97D0-BC8C495E27FE}"/>
    <dgm:cxn modelId="{B1AC641C-F255-3B4D-BD07-A1699D6C7027}" type="presOf" srcId="{264343F3-AF17-46F4-BB84-59CB034F5D3D}" destId="{EBC2D759-65CA-A74C-91E5-63F0A3CB71E4}" srcOrd="0" destOrd="2" presId="urn:microsoft.com/office/officeart/2005/8/layout/vList2"/>
    <dgm:cxn modelId="{454EA661-5A38-4284-92F8-5CB81E7813D8}" srcId="{408C50C4-CD0A-4FEE-BCF9-371604DBF986}" destId="{B66B4FD7-38C7-49D7-9605-1EC920314F83}" srcOrd="1" destOrd="0" parTransId="{6448538F-100F-446B-9DFE-9BEEF4E66B7E}" sibTransId="{C8AF9ED5-D366-484A-A3B0-C6FBE563E88F}"/>
    <dgm:cxn modelId="{949C0862-359D-3F4F-978D-CB23E64BB63D}" type="presOf" srcId="{408C50C4-CD0A-4FEE-BCF9-371604DBF986}" destId="{2EF3CF19-F7CB-9B44-81C3-933E059DFA11}" srcOrd="0" destOrd="0" presId="urn:microsoft.com/office/officeart/2005/8/layout/vList2"/>
    <dgm:cxn modelId="{A9228C84-D3E1-4AA4-9813-2F7ADC3E8189}" srcId="{408C50C4-CD0A-4FEE-BCF9-371604DBF986}" destId="{14DBC009-1CC4-4375-86E5-B500475645CF}" srcOrd="0" destOrd="0" parTransId="{892E47E9-E2A6-40AC-9BEA-46981016A868}" sibTransId="{04AA9E3D-3507-4038-AF88-2BEF976A0EC3}"/>
    <dgm:cxn modelId="{3AB72788-6C03-4E2F-8595-84B8BB7CB4E7}" srcId="{F8C826BC-5A33-4F7A-9DA8-AD6960C23C42}" destId="{408C50C4-CD0A-4FEE-BCF9-371604DBF986}" srcOrd="0" destOrd="0" parTransId="{E627A1A9-80B0-423A-BFCE-83ED3DCE445B}" sibTransId="{861DFCE8-0448-48C2-892C-4803E90D111A}"/>
    <dgm:cxn modelId="{2B790C98-D2BC-FD42-BD6E-0E12A010AAA7}" type="presOf" srcId="{B66B4FD7-38C7-49D7-9605-1EC920314F83}" destId="{EBC2D759-65CA-A74C-91E5-63F0A3CB71E4}" srcOrd="0" destOrd="1" presId="urn:microsoft.com/office/officeart/2005/8/layout/vList2"/>
    <dgm:cxn modelId="{A83771E0-A458-0A48-87BB-ED8EEE1F3E36}" type="presOf" srcId="{F8C826BC-5A33-4F7A-9DA8-AD6960C23C42}" destId="{DF69C8F8-BC93-0B47-9BA3-3EDAB74FABCE}" srcOrd="0" destOrd="0" presId="urn:microsoft.com/office/officeart/2005/8/layout/vList2"/>
    <dgm:cxn modelId="{D5F7B7F4-8790-8C4C-85C5-F5EA908042D7}" type="presOf" srcId="{14DBC009-1CC4-4375-86E5-B500475645CF}" destId="{EBC2D759-65CA-A74C-91E5-63F0A3CB71E4}" srcOrd="0" destOrd="0" presId="urn:microsoft.com/office/officeart/2005/8/layout/vList2"/>
    <dgm:cxn modelId="{97397234-939D-854E-9768-8BA05FD018B9}" type="presParOf" srcId="{DF69C8F8-BC93-0B47-9BA3-3EDAB74FABCE}" destId="{2EF3CF19-F7CB-9B44-81C3-933E059DFA11}" srcOrd="0" destOrd="0" presId="urn:microsoft.com/office/officeart/2005/8/layout/vList2"/>
    <dgm:cxn modelId="{1EC743CE-154B-6C4D-84B7-AF1E8CACBC21}" type="presParOf" srcId="{DF69C8F8-BC93-0B47-9BA3-3EDAB74FABCE}" destId="{EBC2D759-65CA-A74C-91E5-63F0A3CB71E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51FC4-960C-2642-A546-99740A65628E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D2D9E-3F75-9F4B-8F3C-A070D41900F9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3200" kern="1200" dirty="0"/>
            <a:t>De situatie van Brussel en België</a:t>
          </a:r>
          <a:endParaRPr lang="en-US" sz="3200" kern="1200" dirty="0"/>
        </a:p>
      </dsp:txBody>
      <dsp:txXfrm>
        <a:off x="0" y="0"/>
        <a:ext cx="10515600" cy="1087834"/>
      </dsp:txXfrm>
    </dsp:sp>
    <dsp:sp modelId="{F62D98F1-5E7F-DA4F-8BC8-E780DD334D73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C259-0A29-374C-9CF1-6CDEAF4848B0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3200" kern="1200" dirty="0"/>
            <a:t>Het effect van de Covid-19 pandemie</a:t>
          </a:r>
          <a:endParaRPr lang="en-US" sz="3200" kern="1200" dirty="0"/>
        </a:p>
      </dsp:txBody>
      <dsp:txXfrm>
        <a:off x="0" y="1087834"/>
        <a:ext cx="10515600" cy="1087834"/>
      </dsp:txXfrm>
    </dsp:sp>
    <dsp:sp modelId="{5D8F7DF3-317F-894D-8ADD-41A33ADA51A9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8E325-22EA-624C-BFB2-FA52AA9094C9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3200" kern="1200" dirty="0"/>
            <a:t>Hoe discriminatie op de huurwoningmarkt verminderen?</a:t>
          </a:r>
          <a:endParaRPr lang="en-US" sz="3200" kern="1200" dirty="0"/>
        </a:p>
      </dsp:txBody>
      <dsp:txXfrm>
        <a:off x="0" y="2175669"/>
        <a:ext cx="10515600" cy="1087834"/>
      </dsp:txXfrm>
    </dsp:sp>
    <dsp:sp modelId="{58CE11D2-EA15-3E4A-BB72-469AAC08EFC2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A5F5E-4258-E643-8C17-E8ECD516EE70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3200" kern="1200" dirty="0"/>
            <a:t>Conclusie</a:t>
          </a:r>
          <a:endParaRPr lang="en-US" sz="3200" kern="1200" dirty="0"/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5AEF1-8AB6-BF4B-90A1-9BFB61F17BE2}">
      <dsp:nvSpPr>
        <dsp:cNvPr id="0" name=""/>
        <dsp:cNvSpPr/>
      </dsp:nvSpPr>
      <dsp:spPr>
        <a:xfrm>
          <a:off x="0" y="912113"/>
          <a:ext cx="626364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/>
            <a:t>Etnisch origine(Noord-Afrikaanse naam)</a:t>
          </a:r>
          <a:endParaRPr lang="en-US" sz="2800" kern="1200" dirty="0"/>
        </a:p>
      </dsp:txBody>
      <dsp:txXfrm>
        <a:off x="32784" y="944897"/>
        <a:ext cx="6198072" cy="606012"/>
      </dsp:txXfrm>
    </dsp:sp>
    <dsp:sp modelId="{A53A4072-66B1-414A-9248-47CC11BB369E}">
      <dsp:nvSpPr>
        <dsp:cNvPr id="0" name=""/>
        <dsp:cNvSpPr/>
      </dsp:nvSpPr>
      <dsp:spPr>
        <a:xfrm>
          <a:off x="0" y="1664333"/>
          <a:ext cx="6263640" cy="6715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/>
            <a:t>Mentale handicap</a:t>
          </a:r>
          <a:endParaRPr lang="en-US" sz="2800" kern="1200" dirty="0"/>
        </a:p>
      </dsp:txBody>
      <dsp:txXfrm>
        <a:off x="32784" y="1697117"/>
        <a:ext cx="6198072" cy="606012"/>
      </dsp:txXfrm>
    </dsp:sp>
    <dsp:sp modelId="{C76C3060-11AE-3147-ACF1-4E278E353051}">
      <dsp:nvSpPr>
        <dsp:cNvPr id="0" name=""/>
        <dsp:cNvSpPr/>
      </dsp:nvSpPr>
      <dsp:spPr>
        <a:xfrm>
          <a:off x="0" y="2416553"/>
          <a:ext cx="6263640" cy="6715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/>
            <a:t>Aard van het inkomen</a:t>
          </a:r>
          <a:endParaRPr lang="en-US" sz="2800" kern="1200" dirty="0"/>
        </a:p>
      </dsp:txBody>
      <dsp:txXfrm>
        <a:off x="32784" y="2449337"/>
        <a:ext cx="6198072" cy="606012"/>
      </dsp:txXfrm>
    </dsp:sp>
    <dsp:sp modelId="{98175D53-04D0-A441-A2CE-9E323E367C2A}">
      <dsp:nvSpPr>
        <dsp:cNvPr id="0" name=""/>
        <dsp:cNvSpPr/>
      </dsp:nvSpPr>
      <dsp:spPr>
        <a:xfrm>
          <a:off x="0" y="3168774"/>
          <a:ext cx="6263640" cy="6715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/>
            <a:t>Familiale samenstelling</a:t>
          </a:r>
          <a:endParaRPr lang="en-US" sz="2800" kern="1200" dirty="0"/>
        </a:p>
      </dsp:txBody>
      <dsp:txXfrm>
        <a:off x="32784" y="3201558"/>
        <a:ext cx="6198072" cy="606012"/>
      </dsp:txXfrm>
    </dsp:sp>
    <dsp:sp modelId="{1CD202A3-30EF-F341-A965-FB9A4D7D2A29}">
      <dsp:nvSpPr>
        <dsp:cNvPr id="0" name=""/>
        <dsp:cNvSpPr/>
      </dsp:nvSpPr>
      <dsp:spPr>
        <a:xfrm>
          <a:off x="0" y="3920993"/>
          <a:ext cx="6263640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2800" kern="1200" dirty="0"/>
            <a:t>Geslacht</a:t>
          </a:r>
          <a:endParaRPr lang="en-US" sz="2800" kern="1200" dirty="0"/>
        </a:p>
      </dsp:txBody>
      <dsp:txXfrm>
        <a:off x="32784" y="3953777"/>
        <a:ext cx="6198072" cy="606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CF19-F7CB-9B44-81C3-933E059DFA11}">
      <dsp:nvSpPr>
        <dsp:cNvPr id="0" name=""/>
        <dsp:cNvSpPr/>
      </dsp:nvSpPr>
      <dsp:spPr>
        <a:xfrm>
          <a:off x="0" y="55583"/>
          <a:ext cx="6263640" cy="1750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4400" kern="1200" dirty="0"/>
            <a:t>3 twijfels/onzekerheden m.b.t. het onderzoek:</a:t>
          </a:r>
          <a:endParaRPr lang="en-US" sz="4400" kern="1200" dirty="0"/>
        </a:p>
      </dsp:txBody>
      <dsp:txXfrm>
        <a:off x="85444" y="141027"/>
        <a:ext cx="6092752" cy="1579432"/>
      </dsp:txXfrm>
    </dsp:sp>
    <dsp:sp modelId="{EBC2D759-65CA-A74C-91E5-63F0A3CB71E4}">
      <dsp:nvSpPr>
        <dsp:cNvPr id="0" name=""/>
        <dsp:cNvSpPr/>
      </dsp:nvSpPr>
      <dsp:spPr>
        <a:xfrm>
          <a:off x="0" y="1805903"/>
          <a:ext cx="6263640" cy="3643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BE" sz="3400" kern="1200" dirty="0"/>
            <a:t>Is de daling structureel of tijdelijk?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BE" sz="3400" kern="1200" dirty="0"/>
            <a:t>Is deze aanpak ook effectief voor particuliere verhuurders?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BE" sz="3400" kern="1200" dirty="0"/>
            <a:t>Is de discriminatie niet simpelweg subtieler geworden of verplaatst?</a:t>
          </a:r>
          <a:endParaRPr lang="en-US" sz="3400" kern="1200" dirty="0"/>
        </a:p>
      </dsp:txBody>
      <dsp:txXfrm>
        <a:off x="0" y="1805903"/>
        <a:ext cx="6263640" cy="3643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3CF19-F7CB-9B44-81C3-933E059DFA11}">
      <dsp:nvSpPr>
        <dsp:cNvPr id="0" name=""/>
        <dsp:cNvSpPr/>
      </dsp:nvSpPr>
      <dsp:spPr>
        <a:xfrm>
          <a:off x="0" y="136043"/>
          <a:ext cx="6263640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BE" sz="3600" kern="1200" dirty="0"/>
            <a:t>3 twijfels/onzekerheden m.b.t. het onderzoek:</a:t>
          </a:r>
          <a:endParaRPr lang="en-US" sz="3600" kern="1200" dirty="0"/>
        </a:p>
      </dsp:txBody>
      <dsp:txXfrm>
        <a:off x="69908" y="205951"/>
        <a:ext cx="6123824" cy="1292264"/>
      </dsp:txXfrm>
    </dsp:sp>
    <dsp:sp modelId="{EBC2D759-65CA-A74C-91E5-63F0A3CB71E4}">
      <dsp:nvSpPr>
        <dsp:cNvPr id="0" name=""/>
        <dsp:cNvSpPr/>
      </dsp:nvSpPr>
      <dsp:spPr>
        <a:xfrm>
          <a:off x="0" y="1568123"/>
          <a:ext cx="6263640" cy="3800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BE" sz="2800" kern="1200" dirty="0"/>
            <a:t>Is de daling structureel of tijdelijk? </a:t>
          </a:r>
          <a:r>
            <a:rPr lang="en-BE" sz="2800" kern="1200" dirty="0">
              <a:solidFill>
                <a:srgbClr val="FF0000"/>
              </a:solidFill>
            </a:rPr>
            <a:t>structureel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BE" sz="2800" kern="1200" dirty="0"/>
            <a:t>Is deze aanpak ook effectief voor particuliere verhuurders? </a:t>
          </a:r>
          <a:r>
            <a:rPr lang="en-BE" sz="2800" kern="1200" dirty="0">
              <a:solidFill>
                <a:srgbClr val="FF0000"/>
              </a:solidFill>
            </a:rPr>
            <a:t>Deels-&gt; Sensibiliserende en juridische testen?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BE" sz="2800" kern="1200" dirty="0"/>
            <a:t>Is de discriminatie niet simpelweg subtielier geworden of verschoven? </a:t>
          </a:r>
          <a:r>
            <a:rPr lang="en-BE" sz="2800" kern="1200" dirty="0">
              <a:solidFill>
                <a:srgbClr val="FF0000"/>
              </a:solidFill>
            </a:rPr>
            <a:t>60% weigert niet meteen te discrimineren-&gt; deels verschoven</a:t>
          </a:r>
          <a:endParaRPr lang="en-US" sz="2800" kern="1200" dirty="0"/>
        </a:p>
      </dsp:txBody>
      <dsp:txXfrm>
        <a:off x="0" y="1568123"/>
        <a:ext cx="6263640" cy="380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D7141-DB78-494B-80ED-216330EC8DA4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71491-CAF1-E144-AC17-D05C4AEBCE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2561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Quand</a:t>
            </a:r>
            <a:r>
              <a:rPr lang="nl-NL" baseline="0" dirty="0"/>
              <a:t> on </a:t>
            </a:r>
            <a:r>
              <a:rPr lang="nl-NL" baseline="0" dirty="0" err="1"/>
              <a:t>regarde</a:t>
            </a:r>
            <a:r>
              <a:rPr lang="nl-NL" baseline="0" dirty="0"/>
              <a:t> en plus </a:t>
            </a:r>
            <a:r>
              <a:rPr lang="nl-NL" baseline="0" dirty="0" err="1"/>
              <a:t>approfondi</a:t>
            </a:r>
            <a:r>
              <a:rPr lang="nl-NL" baseline="0" dirty="0"/>
              <a:t> </a:t>
            </a:r>
            <a:r>
              <a:rPr lang="nl-NL" baseline="0" dirty="0" err="1"/>
              <a:t>comment</a:t>
            </a:r>
            <a:r>
              <a:rPr lang="nl-NL" baseline="0" dirty="0"/>
              <a:t> </a:t>
            </a:r>
            <a:r>
              <a:rPr lang="nl-NL" baseline="0" dirty="0" err="1"/>
              <a:t>ça</a:t>
            </a:r>
            <a:r>
              <a:rPr lang="nl-NL" baseline="0" dirty="0"/>
              <a:t> se </a:t>
            </a:r>
            <a:r>
              <a:rPr lang="nl-NL" baseline="0" dirty="0" err="1"/>
              <a:t>partage</a:t>
            </a:r>
            <a:r>
              <a:rPr lang="nl-NL" baseline="0" dirty="0"/>
              <a:t> à travers les 5 </a:t>
            </a:r>
            <a:r>
              <a:rPr lang="nl-NL" baseline="0" dirty="0" err="1"/>
              <a:t>catégories</a:t>
            </a:r>
            <a:r>
              <a:rPr lang="nl-NL" baseline="0" dirty="0"/>
              <a:t>: on </a:t>
            </a:r>
            <a:r>
              <a:rPr lang="nl-NL" baseline="0" dirty="0" err="1"/>
              <a:t>voit</a:t>
            </a:r>
            <a:r>
              <a:rPr lang="nl-NL" baseline="0" dirty="0"/>
              <a:t> que quasi 18 % </a:t>
            </a:r>
            <a:r>
              <a:rPr lang="nl-NL" baseline="0" dirty="0" err="1"/>
              <a:t>réagit</a:t>
            </a:r>
            <a:r>
              <a:rPr lang="nl-NL" baseline="0" dirty="0"/>
              <a:t> </a:t>
            </a:r>
            <a:r>
              <a:rPr lang="nl-NL" baseline="0" dirty="0" err="1"/>
              <a:t>immediatement</a:t>
            </a:r>
            <a:r>
              <a:rPr lang="nl-NL" baseline="0" dirty="0"/>
              <a:t> de ne pas </a:t>
            </a:r>
            <a:r>
              <a:rPr lang="nl-NL" baseline="0" dirty="0" err="1"/>
              <a:t>vouloir</a:t>
            </a:r>
            <a:r>
              <a:rPr lang="nl-NL" baseline="0" dirty="0"/>
              <a:t> </a:t>
            </a:r>
            <a:r>
              <a:rPr lang="nl-NL" baseline="0" dirty="0" err="1"/>
              <a:t>discriminer</a:t>
            </a:r>
            <a:r>
              <a:rPr lang="nl-NL" baseline="0" dirty="0"/>
              <a:t>, </a:t>
            </a:r>
            <a:r>
              <a:rPr lang="nl-NL" baseline="0" dirty="0" err="1"/>
              <a:t>environ</a:t>
            </a:r>
            <a:r>
              <a:rPr lang="nl-NL" baseline="0" dirty="0"/>
              <a:t> 25% a </a:t>
            </a:r>
            <a:r>
              <a:rPr lang="nl-NL" baseline="0" dirty="0" err="1"/>
              <a:t>l’intention</a:t>
            </a:r>
            <a:r>
              <a:rPr lang="nl-NL" baseline="0" dirty="0"/>
              <a:t> </a:t>
            </a:r>
            <a:r>
              <a:rPr lang="nl-NL" baseline="0" dirty="0" err="1"/>
              <a:t>claire</a:t>
            </a:r>
            <a:r>
              <a:rPr lang="nl-NL" baseline="0" dirty="0"/>
              <a:t> de </a:t>
            </a:r>
            <a:r>
              <a:rPr lang="nl-NL" baseline="0" dirty="0" err="1"/>
              <a:t>discriminer</a:t>
            </a:r>
            <a:r>
              <a:rPr lang="nl-NL" baseline="0" dirty="0"/>
              <a:t>, 7% </a:t>
            </a:r>
            <a:r>
              <a:rPr lang="nl-NL" baseline="0" dirty="0" err="1"/>
              <a:t>esquive</a:t>
            </a:r>
            <a:r>
              <a:rPr lang="nl-NL" baseline="0" dirty="0"/>
              <a:t> la question discriminatoire. 20% </a:t>
            </a:r>
            <a:r>
              <a:rPr lang="nl-NL" baseline="0" dirty="0" err="1"/>
              <a:t>répond</a:t>
            </a:r>
            <a:r>
              <a:rPr lang="nl-NL" baseline="0" dirty="0"/>
              <a:t>  </a:t>
            </a:r>
            <a:r>
              <a:rPr lang="nl-NL" baseline="0" dirty="0" err="1"/>
              <a:t>procédér</a:t>
            </a:r>
            <a:r>
              <a:rPr lang="nl-NL" baseline="0" dirty="0"/>
              <a:t> à </a:t>
            </a:r>
            <a:r>
              <a:rPr lang="nl-NL" baseline="0" dirty="0" err="1"/>
              <a:t>une</a:t>
            </a:r>
            <a:r>
              <a:rPr lang="nl-NL" baseline="0" dirty="0"/>
              <a:t> </a:t>
            </a:r>
            <a:r>
              <a:rPr lang="nl-NL" baseline="0" dirty="0" err="1"/>
              <a:t>sélection</a:t>
            </a:r>
            <a:r>
              <a:rPr lang="nl-NL" baseline="0" dirty="0"/>
              <a:t> </a:t>
            </a:r>
            <a:r>
              <a:rPr lang="nl-NL" baseline="0" dirty="0" err="1"/>
              <a:t>stricte</a:t>
            </a:r>
            <a:r>
              <a:rPr lang="nl-NL" baseline="0" dirty="0"/>
              <a:t> </a:t>
            </a:r>
            <a:r>
              <a:rPr lang="nl-NL" baseline="0" dirty="0" err="1"/>
              <a:t>sur</a:t>
            </a:r>
            <a:r>
              <a:rPr lang="nl-NL" baseline="0" dirty="0"/>
              <a:t> base </a:t>
            </a:r>
            <a:r>
              <a:rPr lang="nl-NL" baseline="0" dirty="0" err="1"/>
              <a:t>d’autres</a:t>
            </a:r>
            <a:r>
              <a:rPr lang="nl-NL" baseline="0" dirty="0"/>
              <a:t> </a:t>
            </a:r>
            <a:r>
              <a:rPr lang="nl-NL" baseline="0" dirty="0" err="1"/>
              <a:t>critères</a:t>
            </a:r>
            <a:r>
              <a:rPr lang="nl-NL" baseline="0" dirty="0"/>
              <a:t> et 28% </a:t>
            </a:r>
            <a:r>
              <a:rPr lang="nl-NL" baseline="0" dirty="0" err="1"/>
              <a:t>propose</a:t>
            </a:r>
            <a:r>
              <a:rPr lang="nl-NL" baseline="0" dirty="0"/>
              <a:t> </a:t>
            </a:r>
            <a:r>
              <a:rPr lang="nl-NL" baseline="0" dirty="0" err="1"/>
              <a:t>d’établir</a:t>
            </a:r>
            <a:r>
              <a:rPr lang="nl-NL" baseline="0" dirty="0"/>
              <a:t> </a:t>
            </a:r>
            <a:r>
              <a:rPr lang="nl-NL" baseline="0" dirty="0" err="1"/>
              <a:t>une</a:t>
            </a:r>
            <a:r>
              <a:rPr lang="nl-NL" baseline="0" dirty="0"/>
              <a:t> </a:t>
            </a:r>
            <a:r>
              <a:rPr lang="nl-NL" baseline="0" dirty="0" err="1"/>
              <a:t>liste</a:t>
            </a:r>
            <a:r>
              <a:rPr lang="nl-NL" baseline="0" dirty="0"/>
              <a:t> </a:t>
            </a:r>
            <a:r>
              <a:rPr lang="nl-NL" baseline="0" dirty="0" err="1"/>
              <a:t>avec</a:t>
            </a:r>
            <a:r>
              <a:rPr lang="nl-NL" baseline="0" dirty="0"/>
              <a:t> </a:t>
            </a:r>
            <a:r>
              <a:rPr lang="nl-NL" baseline="0" dirty="0" err="1"/>
              <a:t>une</a:t>
            </a:r>
            <a:r>
              <a:rPr lang="nl-NL" baseline="0" dirty="0"/>
              <a:t> </a:t>
            </a:r>
            <a:r>
              <a:rPr lang="nl-NL" baseline="0" dirty="0" err="1"/>
              <a:t>sélection</a:t>
            </a:r>
            <a:r>
              <a:rPr lang="nl-NL" baseline="0" dirty="0"/>
              <a:t> </a:t>
            </a:r>
            <a:r>
              <a:rPr lang="nl-NL" baseline="0" dirty="0" err="1"/>
              <a:t>stricte</a:t>
            </a:r>
            <a:r>
              <a:rPr lang="nl-NL" baseline="0" dirty="0"/>
              <a:t> </a:t>
            </a:r>
            <a:r>
              <a:rPr lang="nl-NL" baseline="0" dirty="0" err="1"/>
              <a:t>ou</a:t>
            </a:r>
            <a:r>
              <a:rPr lang="nl-NL" baseline="0" dirty="0"/>
              <a:t> non.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4925C-2E9C-DD4C-ADC0-FE6E9E11219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43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Plus </a:t>
            </a:r>
            <a:r>
              <a:rPr lang="nl-NL" dirty="0" err="1"/>
              <a:t>approfondi</a:t>
            </a:r>
            <a:r>
              <a:rPr lang="nl-NL" dirty="0"/>
              <a:t> on </a:t>
            </a:r>
            <a:r>
              <a:rPr lang="nl-NL" dirty="0" err="1"/>
              <a:t>voit</a:t>
            </a:r>
            <a:r>
              <a:rPr lang="nl-NL" dirty="0"/>
              <a:t> que 12%</a:t>
            </a:r>
            <a:r>
              <a:rPr lang="nl-NL" baseline="0" dirty="0"/>
              <a:t> </a:t>
            </a:r>
            <a:r>
              <a:rPr lang="nl-NL" baseline="0" dirty="0" err="1"/>
              <a:t>n’a</a:t>
            </a:r>
            <a:r>
              <a:rPr lang="nl-NL" baseline="0" dirty="0"/>
              <a:t> pas </a:t>
            </a:r>
            <a:r>
              <a:rPr lang="nl-NL" baseline="0" dirty="0" err="1"/>
              <a:t>eu</a:t>
            </a:r>
            <a:r>
              <a:rPr lang="nl-NL" baseline="0" dirty="0"/>
              <a:t> </a:t>
            </a:r>
            <a:r>
              <a:rPr lang="nl-NL" baseline="0" dirty="0" err="1"/>
              <a:t>l’intention</a:t>
            </a:r>
            <a:r>
              <a:rPr lang="nl-NL" baseline="0" dirty="0"/>
              <a:t> de </a:t>
            </a:r>
            <a:r>
              <a:rPr lang="nl-NL" baseline="0" dirty="0" err="1"/>
              <a:t>discriminer</a:t>
            </a:r>
            <a:r>
              <a:rPr lang="nl-NL" baseline="0" dirty="0"/>
              <a:t>, </a:t>
            </a:r>
            <a:r>
              <a:rPr lang="nl-NL" baseline="0" dirty="0" err="1"/>
              <a:t>qu’environ</a:t>
            </a:r>
            <a:r>
              <a:rPr lang="nl-NL" baseline="0" dirty="0"/>
              <a:t> 3% </a:t>
            </a:r>
            <a:r>
              <a:rPr lang="nl-NL" baseline="0" dirty="0" err="1"/>
              <a:t>évite</a:t>
            </a:r>
            <a:r>
              <a:rPr lang="nl-NL" baseline="0" dirty="0"/>
              <a:t> la </a:t>
            </a:r>
            <a:r>
              <a:rPr lang="nl-NL" baseline="0" dirty="0" err="1"/>
              <a:t>demande</a:t>
            </a:r>
            <a:r>
              <a:rPr lang="nl-NL" baseline="0" dirty="0"/>
              <a:t> et </a:t>
            </a:r>
            <a:r>
              <a:rPr lang="nl-NL" baseline="0" dirty="0" err="1"/>
              <a:t>le</a:t>
            </a:r>
            <a:r>
              <a:rPr lang="nl-NL" baseline="0" dirty="0"/>
              <a:t> sujet, 27 et demi% </a:t>
            </a:r>
            <a:r>
              <a:rPr lang="nl-NL" baseline="0" dirty="0" err="1"/>
              <a:t>repond</a:t>
            </a:r>
            <a:r>
              <a:rPr lang="nl-NL" baseline="0" dirty="0"/>
              <a:t> de </a:t>
            </a:r>
            <a:r>
              <a:rPr lang="nl-NL" baseline="0" dirty="0" err="1"/>
              <a:t>procédér</a:t>
            </a:r>
            <a:r>
              <a:rPr lang="nl-NL" baseline="0" dirty="0"/>
              <a:t> à </a:t>
            </a:r>
            <a:r>
              <a:rPr lang="nl-NL" baseline="0" dirty="0" err="1"/>
              <a:t>une</a:t>
            </a:r>
            <a:r>
              <a:rPr lang="nl-NL" baseline="0" dirty="0"/>
              <a:t> </a:t>
            </a:r>
            <a:r>
              <a:rPr lang="nl-NL" baseline="0" dirty="0" err="1"/>
              <a:t>sélection</a:t>
            </a:r>
            <a:r>
              <a:rPr lang="nl-NL" baseline="0" dirty="0"/>
              <a:t> </a:t>
            </a:r>
            <a:r>
              <a:rPr lang="nl-NL" baseline="0" dirty="0" err="1"/>
              <a:t>stricte</a:t>
            </a:r>
            <a:r>
              <a:rPr lang="nl-NL" baseline="0" dirty="0"/>
              <a:t> </a:t>
            </a:r>
            <a:r>
              <a:rPr lang="nl-NL" baseline="0" dirty="0" err="1"/>
              <a:t>sur</a:t>
            </a:r>
            <a:r>
              <a:rPr lang="nl-NL" baseline="0" dirty="0"/>
              <a:t> base </a:t>
            </a:r>
            <a:r>
              <a:rPr lang="nl-NL" baseline="0" dirty="0" err="1"/>
              <a:t>d’autres</a:t>
            </a:r>
            <a:r>
              <a:rPr lang="nl-NL" baseline="0" dirty="0"/>
              <a:t> </a:t>
            </a:r>
            <a:r>
              <a:rPr lang="nl-NL" baseline="0" dirty="0" err="1"/>
              <a:t>critères</a:t>
            </a:r>
            <a:r>
              <a:rPr lang="nl-NL" baseline="0" dirty="0"/>
              <a:t> et que 23%  </a:t>
            </a:r>
            <a:r>
              <a:rPr lang="nl-NL" baseline="0" dirty="0" err="1"/>
              <a:t>propose</a:t>
            </a:r>
            <a:r>
              <a:rPr lang="nl-NL" baseline="0" dirty="0"/>
              <a:t> </a:t>
            </a:r>
            <a:r>
              <a:rPr lang="nl-NL" baseline="0" dirty="0" err="1"/>
              <a:t>d’établir</a:t>
            </a:r>
            <a:r>
              <a:rPr lang="nl-NL" baseline="0" dirty="0"/>
              <a:t> </a:t>
            </a:r>
            <a:r>
              <a:rPr lang="nl-NL" baseline="0" dirty="0" err="1"/>
              <a:t>une</a:t>
            </a:r>
            <a:r>
              <a:rPr lang="nl-NL" baseline="0" dirty="0"/>
              <a:t> </a:t>
            </a:r>
            <a:r>
              <a:rPr lang="nl-NL" baseline="0" dirty="0" err="1"/>
              <a:t>liste</a:t>
            </a:r>
            <a:r>
              <a:rPr lang="nl-NL" baseline="0" dirty="0"/>
              <a:t> </a:t>
            </a:r>
            <a:r>
              <a:rPr lang="nl-NL" baseline="0" dirty="0" err="1"/>
              <a:t>avec</a:t>
            </a:r>
            <a:r>
              <a:rPr lang="nl-NL" baseline="0" dirty="0"/>
              <a:t> </a:t>
            </a:r>
            <a:r>
              <a:rPr lang="nl-NL" baseline="0" dirty="0" err="1"/>
              <a:t>une</a:t>
            </a:r>
            <a:r>
              <a:rPr lang="nl-NL" baseline="0" dirty="0"/>
              <a:t> </a:t>
            </a:r>
            <a:r>
              <a:rPr lang="nl-NL" baseline="0" dirty="0" err="1"/>
              <a:t>sélection</a:t>
            </a:r>
            <a:r>
              <a:rPr lang="nl-NL" baseline="0" dirty="0"/>
              <a:t> </a:t>
            </a:r>
            <a:r>
              <a:rPr lang="nl-NL" baseline="0" dirty="0" err="1"/>
              <a:t>stricte</a:t>
            </a:r>
            <a:r>
              <a:rPr lang="nl-NL" baseline="0" dirty="0"/>
              <a:t> </a:t>
            </a:r>
            <a:r>
              <a:rPr lang="nl-NL" baseline="0" dirty="0" err="1"/>
              <a:t>ou</a:t>
            </a:r>
            <a:r>
              <a:rPr lang="nl-NL" baseline="0" dirty="0"/>
              <a:t> non.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4925C-2E9C-DD4C-ADC0-FE6E9E11219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11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5C8A9-0005-C84C-AB65-7A126CD0981C}" type="slidenum">
              <a:rPr lang="en-BE" smtClean="0"/>
              <a:t>19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6269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E356-F681-F344-BABA-579C1DA3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F07C4-1C0D-0140-9021-01A731A13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BA8F0-03CB-744C-B93F-33F03A9D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50440-E329-364B-94A9-31E3486F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268D-0FEE-8644-AA2E-820EC100C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2661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BD19A-2ACC-3547-92F8-C7486227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75E82-AF4E-8D45-B9A9-6395517DD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F116D-E0A7-DF4D-B907-1341EA9C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1BC2B-6E75-D548-A3B3-D1FEB9AF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08503-2276-EC48-9199-7B18492F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6095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2177A1-4431-E148-BDC2-7ACAFA209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ABBE8-DEEA-3040-A819-DCC30C292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FD388-1CBC-2743-B65E-7D813C393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C1D4-51CA-634E-A1E4-DE6075AE2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6C017-82BA-2A47-AAC5-1648D117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3595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cherm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1" y="0"/>
            <a:ext cx="12200916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aseline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 rot="10800000">
            <a:off x="6771756" y="-46294"/>
            <a:ext cx="5456238" cy="6950587"/>
          </a:xfrm>
          <a:custGeom>
            <a:avLst/>
            <a:gdLst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5456238 w 5456238"/>
              <a:gd name="connsiteY2" fmla="*/ 14160500 h 14160500"/>
              <a:gd name="connsiteX3" fmla="*/ 0 w 5456238"/>
              <a:gd name="connsiteY3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080048 w 5456238"/>
              <a:gd name="connsiteY2" fmla="*/ 539314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766438 w 5456238"/>
              <a:gd name="connsiteY2" fmla="*/ 704112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800758 w 5456238"/>
              <a:gd name="connsiteY2" fmla="*/ 7144121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00758 w 5456238"/>
              <a:gd name="connsiteY2" fmla="*/ 105873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35077 w 5456238"/>
              <a:gd name="connsiteY2" fmla="*/ 174539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053586 h 7053586"/>
              <a:gd name="connsiteX1" fmla="*/ 34320 w 5456238"/>
              <a:gd name="connsiteY1" fmla="*/ 0 h 7053586"/>
              <a:gd name="connsiteX2" fmla="*/ 2835077 w 5456238"/>
              <a:gd name="connsiteY2" fmla="*/ 105873 h 7053586"/>
              <a:gd name="connsiteX3" fmla="*/ 5456238 w 5456238"/>
              <a:gd name="connsiteY3" fmla="*/ 7053586 h 7053586"/>
              <a:gd name="connsiteX4" fmla="*/ 0 w 5456238"/>
              <a:gd name="connsiteY4" fmla="*/ 7053586 h 7053586"/>
              <a:gd name="connsiteX0" fmla="*/ 68638 w 5524876"/>
              <a:gd name="connsiteY0" fmla="*/ 7019253 h 7019253"/>
              <a:gd name="connsiteX1" fmla="*/ 0 w 5524876"/>
              <a:gd name="connsiteY1" fmla="*/ 0 h 7019253"/>
              <a:gd name="connsiteX2" fmla="*/ 2903715 w 5524876"/>
              <a:gd name="connsiteY2" fmla="*/ 71540 h 7019253"/>
              <a:gd name="connsiteX3" fmla="*/ 5524876 w 5524876"/>
              <a:gd name="connsiteY3" fmla="*/ 7019253 h 7019253"/>
              <a:gd name="connsiteX4" fmla="*/ 68638 w 5524876"/>
              <a:gd name="connsiteY4" fmla="*/ 7019253 h 7019253"/>
              <a:gd name="connsiteX0" fmla="*/ 0 w 5456238"/>
              <a:gd name="connsiteY0" fmla="*/ 6950587 h 6950587"/>
              <a:gd name="connsiteX1" fmla="*/ 34320 w 5456238"/>
              <a:gd name="connsiteY1" fmla="*/ 0 h 6950587"/>
              <a:gd name="connsiteX2" fmla="*/ 2835077 w 5456238"/>
              <a:gd name="connsiteY2" fmla="*/ 2874 h 6950587"/>
              <a:gd name="connsiteX3" fmla="*/ 5456238 w 5456238"/>
              <a:gd name="connsiteY3" fmla="*/ 6950587 h 6950587"/>
              <a:gd name="connsiteX4" fmla="*/ 0 w 5456238"/>
              <a:gd name="connsiteY4" fmla="*/ 6950587 h 695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238" h="6950587">
                <a:moveTo>
                  <a:pt x="0" y="6950587"/>
                </a:moveTo>
                <a:lnTo>
                  <a:pt x="34320" y="0"/>
                </a:lnTo>
                <a:lnTo>
                  <a:pt x="2835077" y="2874"/>
                </a:lnTo>
                <a:lnTo>
                  <a:pt x="5456238" y="6950587"/>
                </a:lnTo>
                <a:lnTo>
                  <a:pt x="0" y="6950587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2532948"/>
            <a:ext cx="4310091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 van de presentatie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2057160"/>
            <a:ext cx="5341547" cy="424150"/>
          </a:xfrm>
        </p:spPr>
        <p:txBody>
          <a:bodyPr tIns="36000" rIns="90000" bIns="0"/>
          <a:lstStyle>
            <a:lvl1pPr>
              <a:defRPr sz="2800" strike="noStrike" baseline="0"/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4123235"/>
            <a:ext cx="2397601" cy="294302"/>
          </a:xfrm>
          <a:solidFill>
            <a:schemeClr val="bg1">
              <a:lumMod val="85000"/>
              <a:alpha val="92000"/>
            </a:schemeClr>
          </a:solidFill>
        </p:spPr>
        <p:txBody>
          <a:bodyPr wrap="none" tIns="36000" bIns="3600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Naam van </a:t>
            </a:r>
            <a:r>
              <a:rPr lang="nl-NL"/>
              <a:t>de spreker</a:t>
            </a:r>
            <a:endParaRPr lang="nl-NL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8830367" y="-88986"/>
            <a:ext cx="3406702" cy="6993230"/>
          </a:xfrm>
          <a:custGeom>
            <a:avLst/>
            <a:gdLst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5456238 w 5456238"/>
              <a:gd name="connsiteY2" fmla="*/ 14160500 h 14160500"/>
              <a:gd name="connsiteX3" fmla="*/ 0 w 5456238"/>
              <a:gd name="connsiteY3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080048 w 5456238"/>
              <a:gd name="connsiteY2" fmla="*/ 539314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766438 w 5456238"/>
              <a:gd name="connsiteY2" fmla="*/ 704112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800758 w 5456238"/>
              <a:gd name="connsiteY2" fmla="*/ 7144121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00758 w 5456238"/>
              <a:gd name="connsiteY2" fmla="*/ 105873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35077 w 5456238"/>
              <a:gd name="connsiteY2" fmla="*/ 174539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053586 h 7053586"/>
              <a:gd name="connsiteX1" fmla="*/ 34320 w 5456238"/>
              <a:gd name="connsiteY1" fmla="*/ 0 h 7053586"/>
              <a:gd name="connsiteX2" fmla="*/ 2835077 w 5456238"/>
              <a:gd name="connsiteY2" fmla="*/ 105873 h 7053586"/>
              <a:gd name="connsiteX3" fmla="*/ 5456238 w 5456238"/>
              <a:gd name="connsiteY3" fmla="*/ 7053586 h 7053586"/>
              <a:gd name="connsiteX4" fmla="*/ 0 w 5456238"/>
              <a:gd name="connsiteY4" fmla="*/ 7053586 h 7053586"/>
              <a:gd name="connsiteX0" fmla="*/ 68638 w 5524876"/>
              <a:gd name="connsiteY0" fmla="*/ 7019253 h 7019253"/>
              <a:gd name="connsiteX1" fmla="*/ 0 w 5524876"/>
              <a:gd name="connsiteY1" fmla="*/ 0 h 7019253"/>
              <a:gd name="connsiteX2" fmla="*/ 2903715 w 5524876"/>
              <a:gd name="connsiteY2" fmla="*/ 71540 h 7019253"/>
              <a:gd name="connsiteX3" fmla="*/ 5524876 w 5524876"/>
              <a:gd name="connsiteY3" fmla="*/ 7019253 h 7019253"/>
              <a:gd name="connsiteX4" fmla="*/ 68638 w 5524876"/>
              <a:gd name="connsiteY4" fmla="*/ 7019253 h 7019253"/>
              <a:gd name="connsiteX0" fmla="*/ 0 w 5456238"/>
              <a:gd name="connsiteY0" fmla="*/ 6950587 h 6950587"/>
              <a:gd name="connsiteX1" fmla="*/ 34320 w 5456238"/>
              <a:gd name="connsiteY1" fmla="*/ 0 h 6950587"/>
              <a:gd name="connsiteX2" fmla="*/ 2835077 w 5456238"/>
              <a:gd name="connsiteY2" fmla="*/ 2874 h 6950587"/>
              <a:gd name="connsiteX3" fmla="*/ 5456238 w 5456238"/>
              <a:gd name="connsiteY3" fmla="*/ 6950587 h 6950587"/>
              <a:gd name="connsiteX4" fmla="*/ 0 w 5456238"/>
              <a:gd name="connsiteY4" fmla="*/ 6950587 h 6950587"/>
              <a:gd name="connsiteX0" fmla="*/ 2048480 w 5421918"/>
              <a:gd name="connsiteY0" fmla="*/ 6975987 h 6975987"/>
              <a:gd name="connsiteX1" fmla="*/ 0 w 5421918"/>
              <a:gd name="connsiteY1" fmla="*/ 0 h 6975987"/>
              <a:gd name="connsiteX2" fmla="*/ 2800757 w 5421918"/>
              <a:gd name="connsiteY2" fmla="*/ 2874 h 6975987"/>
              <a:gd name="connsiteX3" fmla="*/ 5421918 w 5421918"/>
              <a:gd name="connsiteY3" fmla="*/ 6950587 h 6975987"/>
              <a:gd name="connsiteX4" fmla="*/ 2048480 w 5421918"/>
              <a:gd name="connsiteY4" fmla="*/ 6975987 h 6975987"/>
              <a:gd name="connsiteX0" fmla="*/ 92680 w 3466118"/>
              <a:gd name="connsiteY0" fmla="*/ 7026787 h 7026787"/>
              <a:gd name="connsiteX1" fmla="*/ 0 w 3466118"/>
              <a:gd name="connsiteY1" fmla="*/ 0 h 7026787"/>
              <a:gd name="connsiteX2" fmla="*/ 844957 w 3466118"/>
              <a:gd name="connsiteY2" fmla="*/ 53674 h 7026787"/>
              <a:gd name="connsiteX3" fmla="*/ 3466118 w 3466118"/>
              <a:gd name="connsiteY3" fmla="*/ 7001387 h 7026787"/>
              <a:gd name="connsiteX4" fmla="*/ 92680 w 3466118"/>
              <a:gd name="connsiteY4" fmla="*/ 7026787 h 7026787"/>
              <a:gd name="connsiteX0" fmla="*/ 67280 w 3440718"/>
              <a:gd name="connsiteY0" fmla="*/ 6973113 h 6973113"/>
              <a:gd name="connsiteX1" fmla="*/ 0 w 3440718"/>
              <a:gd name="connsiteY1" fmla="*/ 47926 h 6973113"/>
              <a:gd name="connsiteX2" fmla="*/ 819557 w 3440718"/>
              <a:gd name="connsiteY2" fmla="*/ 0 h 6973113"/>
              <a:gd name="connsiteX3" fmla="*/ 3440718 w 3440718"/>
              <a:gd name="connsiteY3" fmla="*/ 6947713 h 6973113"/>
              <a:gd name="connsiteX4" fmla="*/ 67280 w 3440718"/>
              <a:gd name="connsiteY4" fmla="*/ 6973113 h 6973113"/>
              <a:gd name="connsiteX0" fmla="*/ 759956 w 4133394"/>
              <a:gd name="connsiteY0" fmla="*/ 7146810 h 7146810"/>
              <a:gd name="connsiteX1" fmla="*/ 0 w 4133394"/>
              <a:gd name="connsiteY1" fmla="*/ 0 h 7146810"/>
              <a:gd name="connsiteX2" fmla="*/ 692676 w 4133394"/>
              <a:gd name="connsiteY2" fmla="*/ 221623 h 7146810"/>
              <a:gd name="connsiteX3" fmla="*/ 1512233 w 4133394"/>
              <a:gd name="connsiteY3" fmla="*/ 173697 h 7146810"/>
              <a:gd name="connsiteX4" fmla="*/ 4133394 w 4133394"/>
              <a:gd name="connsiteY4" fmla="*/ 7121410 h 7146810"/>
              <a:gd name="connsiteX5" fmla="*/ 759956 w 4133394"/>
              <a:gd name="connsiteY5" fmla="*/ 7146810 h 7146810"/>
              <a:gd name="connsiteX0" fmla="*/ 307545 w 3680983"/>
              <a:gd name="connsiteY0" fmla="*/ 6973113 h 6973113"/>
              <a:gd name="connsiteX1" fmla="*/ 240265 w 3680983"/>
              <a:gd name="connsiteY1" fmla="*/ 47926 h 6973113"/>
              <a:gd name="connsiteX2" fmla="*/ 1059822 w 3680983"/>
              <a:gd name="connsiteY2" fmla="*/ 0 h 6973113"/>
              <a:gd name="connsiteX3" fmla="*/ 3680983 w 3680983"/>
              <a:gd name="connsiteY3" fmla="*/ 6947713 h 6973113"/>
              <a:gd name="connsiteX4" fmla="*/ 307545 w 3680983"/>
              <a:gd name="connsiteY4" fmla="*/ 6973113 h 6973113"/>
              <a:gd name="connsiteX0" fmla="*/ 303537 w 3688314"/>
              <a:gd name="connsiteY0" fmla="*/ 6984454 h 6984454"/>
              <a:gd name="connsiteX1" fmla="*/ 247596 w 3688314"/>
              <a:gd name="connsiteY1" fmla="*/ 47926 h 6984454"/>
              <a:gd name="connsiteX2" fmla="*/ 1067153 w 3688314"/>
              <a:gd name="connsiteY2" fmla="*/ 0 h 6984454"/>
              <a:gd name="connsiteX3" fmla="*/ 3688314 w 3688314"/>
              <a:gd name="connsiteY3" fmla="*/ 6947713 h 6984454"/>
              <a:gd name="connsiteX4" fmla="*/ 303537 w 3688314"/>
              <a:gd name="connsiteY4" fmla="*/ 6984454 h 6984454"/>
              <a:gd name="connsiteX0" fmla="*/ 104578 w 3489355"/>
              <a:gd name="connsiteY0" fmla="*/ 6984454 h 6984454"/>
              <a:gd name="connsiteX1" fmla="*/ 48637 w 3489355"/>
              <a:gd name="connsiteY1" fmla="*/ 47926 h 6984454"/>
              <a:gd name="connsiteX2" fmla="*/ 868194 w 3489355"/>
              <a:gd name="connsiteY2" fmla="*/ 0 h 6984454"/>
              <a:gd name="connsiteX3" fmla="*/ 3489355 w 3489355"/>
              <a:gd name="connsiteY3" fmla="*/ 6947713 h 6984454"/>
              <a:gd name="connsiteX4" fmla="*/ 104578 w 3489355"/>
              <a:gd name="connsiteY4" fmla="*/ 6984454 h 6984454"/>
              <a:gd name="connsiteX0" fmla="*/ 55941 w 3440718"/>
              <a:gd name="connsiteY0" fmla="*/ 6984454 h 6984454"/>
              <a:gd name="connsiteX1" fmla="*/ 0 w 3440718"/>
              <a:gd name="connsiteY1" fmla="*/ 47926 h 6984454"/>
              <a:gd name="connsiteX2" fmla="*/ 819557 w 3440718"/>
              <a:gd name="connsiteY2" fmla="*/ 0 h 6984454"/>
              <a:gd name="connsiteX3" fmla="*/ 3440718 w 3440718"/>
              <a:gd name="connsiteY3" fmla="*/ 6947713 h 6984454"/>
              <a:gd name="connsiteX4" fmla="*/ 55941 w 3440718"/>
              <a:gd name="connsiteY4" fmla="*/ 6984454 h 6984454"/>
              <a:gd name="connsiteX0" fmla="*/ 55941 w 3440718"/>
              <a:gd name="connsiteY0" fmla="*/ 7004570 h 7004570"/>
              <a:gd name="connsiteX1" fmla="*/ 0 w 3440718"/>
              <a:gd name="connsiteY1" fmla="*/ 0 h 7004570"/>
              <a:gd name="connsiteX2" fmla="*/ 819557 w 3440718"/>
              <a:gd name="connsiteY2" fmla="*/ 20116 h 7004570"/>
              <a:gd name="connsiteX3" fmla="*/ 3440718 w 3440718"/>
              <a:gd name="connsiteY3" fmla="*/ 6967829 h 7004570"/>
              <a:gd name="connsiteX4" fmla="*/ 55941 w 3440718"/>
              <a:gd name="connsiteY4" fmla="*/ 7004570 h 7004570"/>
              <a:gd name="connsiteX0" fmla="*/ 21925 w 3406702"/>
              <a:gd name="connsiteY0" fmla="*/ 6984454 h 6984454"/>
              <a:gd name="connsiteX1" fmla="*/ 0 w 3406702"/>
              <a:gd name="connsiteY1" fmla="*/ 36585 h 6984454"/>
              <a:gd name="connsiteX2" fmla="*/ 785541 w 3406702"/>
              <a:gd name="connsiteY2" fmla="*/ 0 h 6984454"/>
              <a:gd name="connsiteX3" fmla="*/ 3406702 w 3406702"/>
              <a:gd name="connsiteY3" fmla="*/ 6947713 h 6984454"/>
              <a:gd name="connsiteX4" fmla="*/ 21925 w 3406702"/>
              <a:gd name="connsiteY4" fmla="*/ 6984454 h 6984454"/>
              <a:gd name="connsiteX0" fmla="*/ 21925 w 3406702"/>
              <a:gd name="connsiteY0" fmla="*/ 7004570 h 7004570"/>
              <a:gd name="connsiteX1" fmla="*/ 0 w 3406702"/>
              <a:gd name="connsiteY1" fmla="*/ 0 h 7004570"/>
              <a:gd name="connsiteX2" fmla="*/ 785541 w 3406702"/>
              <a:gd name="connsiteY2" fmla="*/ 20116 h 7004570"/>
              <a:gd name="connsiteX3" fmla="*/ 3406702 w 3406702"/>
              <a:gd name="connsiteY3" fmla="*/ 6967829 h 7004570"/>
              <a:gd name="connsiteX4" fmla="*/ 21925 w 3406702"/>
              <a:gd name="connsiteY4" fmla="*/ 7004570 h 7004570"/>
              <a:gd name="connsiteX0" fmla="*/ 21925 w 3406702"/>
              <a:gd name="connsiteY0" fmla="*/ 6993230 h 6993230"/>
              <a:gd name="connsiteX1" fmla="*/ 0 w 3406702"/>
              <a:gd name="connsiteY1" fmla="*/ 0 h 6993230"/>
              <a:gd name="connsiteX2" fmla="*/ 785541 w 3406702"/>
              <a:gd name="connsiteY2" fmla="*/ 8776 h 6993230"/>
              <a:gd name="connsiteX3" fmla="*/ 3406702 w 3406702"/>
              <a:gd name="connsiteY3" fmla="*/ 6956489 h 6993230"/>
              <a:gd name="connsiteX4" fmla="*/ 21925 w 3406702"/>
              <a:gd name="connsiteY4" fmla="*/ 6993230 h 699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6702" h="6993230">
                <a:moveTo>
                  <a:pt x="21925" y="6993230"/>
                </a:moveTo>
                <a:cubicBezTo>
                  <a:pt x="14617" y="4677274"/>
                  <a:pt x="7308" y="2315956"/>
                  <a:pt x="0" y="0"/>
                </a:cubicBezTo>
                <a:lnTo>
                  <a:pt x="785541" y="8776"/>
                </a:lnTo>
                <a:lnTo>
                  <a:pt x="3406702" y="6956489"/>
                </a:lnTo>
                <a:lnTo>
                  <a:pt x="21925" y="699323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11009219" y="709339"/>
            <a:ext cx="1198801" cy="3112446"/>
          </a:xfrm>
          <a:prstGeom prst="rtTriangle">
            <a:avLst/>
          </a:prstGeom>
          <a:solidFill>
            <a:schemeClr val="accent2"/>
          </a:solidFill>
        </p:spPr>
        <p:txBody>
          <a:bodyPr/>
          <a:lstStyle>
            <a:lvl5pPr marL="1244600" indent="0">
              <a:buNone/>
              <a:defRPr baseline="0"/>
            </a:lvl5pPr>
          </a:lstStyle>
          <a:p>
            <a:pPr lvl="4"/>
            <a:r>
              <a:rPr lang="en-US" dirty="0"/>
              <a:t> 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595254" y="268585"/>
            <a:ext cx="3355200" cy="11844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045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4A98-89D7-FD4C-BD9F-A36B539C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C69EE-4152-4045-9EE5-18003697C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E8F88-FDFA-1746-B805-D64617AA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8A5BA-6D4A-8B4E-9701-1CE2CB2E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038D3-1B9D-4D43-BEAA-91C07A05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704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97AD-3251-5C4B-9262-B6FA415A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16E413-820A-EF46-AA02-BAD9A6DE8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1B1CF-CA60-F248-A6A4-88E40ADF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295F-9A7A-0C4D-B8DC-D991FF009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9255E-1098-AB4A-BAC0-118045B9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897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6389-0BED-3F43-BF56-88495ED2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CCA08-444C-1C42-9913-0D88493275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BE015-C302-6646-9174-CDA82C03D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467D7-88BF-4045-BBBE-7FF7FC756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DFA58-5187-3740-AE3E-51804B97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A8200-7CF6-EB46-A1E5-D9A3AF1A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480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DDA8-F90A-4244-8DA3-5C63AFEEE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649AE-BEB0-B344-8CA5-6DBE84205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46596-1DF8-2D45-8502-22533941E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46F1E-077B-0A45-8BF9-106BB54AE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E849C2-A4F0-A444-94FD-A8C8F4A5E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3C8D2-77FF-AD41-9EE8-9E3BC316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C088C-B496-9D45-8F23-2BB4611E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E3AF4-32B4-EC4C-9F2C-AD90A438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2343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D65E5-6F2F-F947-AD89-BDF7F1936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13622F-2830-8842-9133-E28D2721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DFA41-7E22-6143-9025-26E7F110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409CD-59A4-8D42-BF34-BA38CBAA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645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BC2BEE-5423-6340-AEB7-D77F9D7C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4883F-C047-C542-8831-A27226F9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470A1-F525-D542-B097-D5F97244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118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C01E-FBE5-3647-936A-21EB62C0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5388-6E6D-7740-882D-0CFFF4FF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5835D-B7B5-C94F-8444-9B1E37B6E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6511F-7707-FF45-8031-B26173E0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D0D8B-2AB2-7342-B83B-BC688939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8B65B-666A-734E-9204-8E97999C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3526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F1B8-7FDF-D24C-A1B3-2E8E6A26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FC1723-5A4B-CA4C-ACDF-6AAA8A7B9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912DF-F285-B344-907A-682083133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F4C83-B266-6A43-A864-22ABC5A3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79B66-2FD6-6943-B00F-7EBE68B13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B527-50C4-EF47-9F00-D83540EC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9782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03607-432B-0848-B01C-62D56308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24ECB-23B5-7A42-88AE-4A1DB49AF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D17D7-8C85-474F-9EBF-ED5632AEE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87C-751D-DC42-81E5-8F009034243F}" type="datetimeFigureOut">
              <a:rPr lang="en-BE" smtClean="0"/>
              <a:t>18/05/2021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8BACC-2702-1D4D-95E1-3ADC9B178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40852-0ABD-864A-9E2F-8085F65D1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7D0F-3806-344D-A346-E643AB1E1E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6127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12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25DC7-AE14-7849-8536-C92A7B910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26981" y="2452526"/>
            <a:ext cx="4248318" cy="1952947"/>
          </a:xfrm>
          <a:noFill/>
        </p:spPr>
        <p:txBody>
          <a:bodyPr anchor="ctr">
            <a:noAutofit/>
          </a:bodyPr>
          <a:lstStyle/>
          <a:p>
            <a:r>
              <a:rPr lang="en-BE" sz="2400" dirty="0">
                <a:solidFill>
                  <a:srgbClr val="080808"/>
                </a:solidFill>
              </a:rPr>
              <a:t>Les discriminations au logement en Région bruxelloise</a:t>
            </a:r>
            <a:br>
              <a:rPr lang="en-BE" sz="2400" dirty="0">
                <a:solidFill>
                  <a:srgbClr val="080808"/>
                </a:solidFill>
              </a:rPr>
            </a:br>
            <a:r>
              <a:rPr lang="en-BE" sz="2400" dirty="0">
                <a:solidFill>
                  <a:srgbClr val="080808"/>
                </a:solidFill>
              </a:rPr>
              <a:t>- </a:t>
            </a:r>
            <a:br>
              <a:rPr lang="en-BE" sz="2400" dirty="0">
                <a:solidFill>
                  <a:srgbClr val="080808"/>
                </a:solidFill>
              </a:rPr>
            </a:br>
            <a:r>
              <a:rPr lang="en-BE" sz="2400" dirty="0">
                <a:solidFill>
                  <a:srgbClr val="080808"/>
                </a:solidFill>
              </a:rPr>
              <a:t>Discriminatie op de woningmarkt in het Brusselse Gewest</a:t>
            </a:r>
            <a:br>
              <a:rPr lang="en-BE" sz="3200" dirty="0">
                <a:solidFill>
                  <a:srgbClr val="080808"/>
                </a:solidFill>
              </a:rPr>
            </a:br>
            <a:endParaRPr lang="en-BE" sz="3200" dirty="0">
              <a:solidFill>
                <a:srgbClr val="08080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8D252-C14F-2044-AFEA-EEDB1F36F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7565" y="4557900"/>
            <a:ext cx="2442690" cy="915772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BE" sz="1700" dirty="0">
                <a:solidFill>
                  <a:srgbClr val="080808"/>
                </a:solidFill>
              </a:rPr>
              <a:t>Billie Martiniello</a:t>
            </a:r>
          </a:p>
          <a:p>
            <a:r>
              <a:rPr lang="en-GB" sz="1700" dirty="0">
                <a:solidFill>
                  <a:srgbClr val="080808"/>
                </a:solidFill>
              </a:rPr>
              <a:t>P</a:t>
            </a:r>
            <a:r>
              <a:rPr lang="en-BE" sz="1700" dirty="0">
                <a:solidFill>
                  <a:srgbClr val="080808"/>
                </a:solidFill>
              </a:rPr>
              <a:t>rof. Pieter-Paul Verhaeghe</a:t>
            </a:r>
          </a:p>
          <a:p>
            <a:r>
              <a:rPr lang="en-BE" sz="1600" dirty="0">
                <a:solidFill>
                  <a:srgbClr val="080808"/>
                </a:solidFill>
              </a:rPr>
              <a:t>VUB - vakgroep sociologie</a:t>
            </a:r>
          </a:p>
        </p:txBody>
      </p:sp>
      <p:sp>
        <p:nvSpPr>
          <p:cNvPr id="27" name="Freeform: Shape 14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8FF8F373-5E91-8F40-BC10-8492EE89A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5" y="873993"/>
            <a:ext cx="3887408" cy="1416127"/>
          </a:xfrm>
          <a:prstGeom prst="rect">
            <a:avLst/>
          </a:prstGeom>
        </p:spPr>
      </p:pic>
      <p:sp>
        <p:nvSpPr>
          <p:cNvPr id="28" name="Rectangle 16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39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2CB24-F389-264C-AD23-343222A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Het effect van de Covid-19 pandemie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96EB7-09C5-8D4C-A704-E294F1EB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BE" sz="2000" dirty="0"/>
              <a:t>Twee tegenstrijdige bevindingen in Antwerpen: </a:t>
            </a:r>
          </a:p>
          <a:p>
            <a:pPr>
              <a:buFontTx/>
              <a:buChar char="-"/>
            </a:pPr>
            <a:r>
              <a:rPr lang="nl-BE" sz="2000" dirty="0"/>
              <a:t>Een stijging in discriminatie t.o.v. kandidaten met een Marokkaanse naam </a:t>
            </a:r>
            <a:r>
              <a:rPr lang="en-BE" sz="2000" dirty="0"/>
              <a:t>(20% -&gt; 36%)</a:t>
            </a:r>
          </a:p>
          <a:p>
            <a:pPr>
              <a:buFontTx/>
              <a:buChar char="-"/>
            </a:pPr>
            <a:r>
              <a:rPr lang="nl-BE" sz="2000" dirty="0"/>
              <a:t>Een daling in discriminatie t.o.v. kandidaten met een Congolese naam </a:t>
            </a:r>
            <a:r>
              <a:rPr lang="en-BE" sz="2000" dirty="0"/>
              <a:t>(17% -&gt; 6%)</a:t>
            </a:r>
          </a:p>
          <a:p>
            <a:pPr marL="0" indent="0">
              <a:buNone/>
            </a:pPr>
            <a:endParaRPr lang="en-BE" sz="20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BE" sz="2000" dirty="0">
                <a:solidFill>
                  <a:srgbClr val="FFC000"/>
                </a:solidFill>
              </a:rPr>
              <a:t>DUS</a:t>
            </a:r>
            <a:r>
              <a:rPr lang="en-BE" sz="2000" dirty="0"/>
              <a:t>: Het effect van Covid-19 is verschillend naargelang etnisch origine</a:t>
            </a:r>
          </a:p>
          <a:p>
            <a:pPr marL="0" indent="0">
              <a:buNone/>
            </a:pPr>
            <a:endParaRPr lang="en-BE" sz="2000" b="1" dirty="0"/>
          </a:p>
          <a:p>
            <a:pPr marL="0" indent="0">
              <a:buNone/>
            </a:pPr>
            <a:r>
              <a:rPr lang="en-BE" sz="2000" b="1" dirty="0"/>
              <a:t>Uitleg:</a:t>
            </a:r>
            <a:r>
              <a:rPr lang="en-BE" sz="2000" dirty="0"/>
              <a:t> </a:t>
            </a:r>
          </a:p>
          <a:p>
            <a:pPr marL="457200" indent="-457200">
              <a:buAutoNum type="arabicPeriod"/>
            </a:pPr>
            <a:r>
              <a:rPr lang="en-BE" sz="2000" dirty="0"/>
              <a:t>De aandacht van de media t.o.v. de Marokkaanse gemeenschap in België</a:t>
            </a:r>
          </a:p>
          <a:p>
            <a:pPr marL="514350" indent="-514350">
              <a:buAutoNum type="arabicPeriod"/>
            </a:pPr>
            <a:r>
              <a:rPr lang="en-BE" sz="2000" dirty="0"/>
              <a:t>De Congolese gemeenschap is kleiner in Antwerpen</a:t>
            </a:r>
          </a:p>
          <a:p>
            <a:pPr marL="0" indent="0">
              <a:buNone/>
            </a:pPr>
            <a:r>
              <a:rPr lang="en-BE" sz="2000" dirty="0"/>
              <a:t>-&gt; Minder gepercipieerde concurrentie</a:t>
            </a:r>
          </a:p>
          <a:p>
            <a:pPr marL="0" indent="0">
              <a:buNone/>
            </a:pPr>
            <a:r>
              <a:rPr lang="en-BE" sz="2000" dirty="0"/>
              <a:t>-&gt; Covid-19 als focus evenement dat zorgt voor het wazig worden van etnische grenzen</a:t>
            </a:r>
            <a:endParaRPr lang="en-BE" sz="2400" dirty="0"/>
          </a:p>
        </p:txBody>
      </p:sp>
    </p:spTree>
    <p:extLst>
      <p:ext uri="{BB962C8B-B14F-4D97-AF65-F5344CB8AC3E}">
        <p14:creationId xmlns:p14="http://schemas.microsoft.com/office/powerpoint/2010/main" val="3801951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43DF4-EDB8-5D41-96A3-2B3DAB9D1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000" kern="1200">
              <a:solidFill>
                <a:srgbClr val="08080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EB756F-503C-0249-9B5A-1D06B5D6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Hoe </a:t>
            </a: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discriminatie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op de </a:t>
            </a: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woningmarkt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verminderen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mpoules blanches avec une ampoule jaune qui se démarque">
            <a:extLst>
              <a:ext uri="{FF2B5EF4-FFF2-40B4-BE49-F238E27FC236}">
                <a16:creationId xmlns:a16="http://schemas.microsoft.com/office/drawing/2014/main" id="{B3A1ECF2-8098-45E5-B339-21BD6C8C1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81310-EACB-AC41-8D15-8EA877891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</a:rPr>
              <a:t>De “</a:t>
            </a:r>
            <a:r>
              <a:rPr lang="en-US" sz="5200" dirty="0" err="1">
                <a:solidFill>
                  <a:srgbClr val="FFFFFF"/>
                </a:solidFill>
              </a:rPr>
              <a:t>Gentse</a:t>
            </a:r>
            <a:r>
              <a:rPr lang="en-US" sz="5200" dirty="0">
                <a:solidFill>
                  <a:srgbClr val="FFFFFF"/>
                </a:solidFill>
              </a:rPr>
              <a:t>” </a:t>
            </a:r>
            <a:r>
              <a:rPr lang="en-US" sz="5200" dirty="0" err="1">
                <a:solidFill>
                  <a:srgbClr val="FFFFFF"/>
                </a:solidFill>
              </a:rPr>
              <a:t>aanpak</a:t>
            </a: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4D32-9626-1544-8230-FA59E4AB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 err="1">
                <a:solidFill>
                  <a:srgbClr val="FFFFFF"/>
                </a:solidFill>
              </a:rPr>
              <a:t>Combinatie</a:t>
            </a:r>
            <a:r>
              <a:rPr lang="en-US" sz="2400" dirty="0">
                <a:solidFill>
                  <a:srgbClr val="FFFFFF"/>
                </a:solidFill>
              </a:rPr>
              <a:t> van </a:t>
            </a:r>
            <a:r>
              <a:rPr lang="en-US" sz="2400" dirty="0" err="1">
                <a:solidFill>
                  <a:srgbClr val="FFFFFF"/>
                </a:solidFill>
              </a:rPr>
              <a:t>opleiding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dialoog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en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sensibiliserende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en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juridische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correspondentietesten</a:t>
            </a:r>
            <a:r>
              <a:rPr lang="en-US" sz="24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4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9A1A-91F6-654F-BEA3-EA76D046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BE" sz="3200" dirty="0"/>
              <a:t>Discriminatie van kandidaten met een Turkse en Marokkaanse naam door vastgoedmakelaars op de huurwoningmarkt van Gent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D80DC1-A65E-3E40-A9A6-3E624E553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1035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6234F2-79DB-A848-90B4-DC993201F4D9}"/>
              </a:ext>
            </a:extLst>
          </p:cNvPr>
          <p:cNvSpPr txBox="1"/>
          <p:nvPr/>
        </p:nvSpPr>
        <p:spPr>
          <a:xfrm>
            <a:off x="758283" y="6278137"/>
            <a:ext cx="5586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u="sng" dirty="0"/>
              <a:t>Bron:</a:t>
            </a:r>
            <a:r>
              <a:rPr lang="en-BE" dirty="0"/>
              <a:t> Verhaeghe &amp; Ghekiere (2020)</a:t>
            </a:r>
            <a:endParaRPr lang="en-BE" u="sng" dirty="0"/>
          </a:p>
        </p:txBody>
      </p:sp>
    </p:spTree>
    <p:extLst>
      <p:ext uri="{BB962C8B-B14F-4D97-AF65-F5344CB8AC3E}">
        <p14:creationId xmlns:p14="http://schemas.microsoft.com/office/powerpoint/2010/main" val="5657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FA02-AE70-2E4B-A3A0-8068169D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BE" sz="6000" dirty="0">
                <a:solidFill>
                  <a:schemeClr val="accent5"/>
                </a:solidFill>
              </a:rPr>
              <a:t>Werkt de “Gentse” aanpak?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4312E1AC-156A-43BC-92E2-E2ABCEB2B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096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53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93A1E5-56B9-1447-A973-529ED8A10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nl-BE" sz="3600" dirty="0"/>
              <a:t>Antwoorden:</a:t>
            </a:r>
            <a:endParaRPr lang="en-B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6BFF-B474-DF4C-8026-E50A2E14F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GB" sz="2000" dirty="0"/>
              <a:t>De </a:t>
            </a:r>
            <a:r>
              <a:rPr lang="en-GB" sz="2000" dirty="0" err="1"/>
              <a:t>discriminatie</a:t>
            </a:r>
            <a:r>
              <a:rPr lang="en-GB" sz="2000" dirty="0"/>
              <a:t> is </a:t>
            </a:r>
            <a:r>
              <a:rPr lang="en-GB" sz="2000" dirty="0" err="1"/>
              <a:t>gehalveerd</a:t>
            </a:r>
            <a:r>
              <a:rPr lang="en-GB" sz="2000" dirty="0"/>
              <a:t> </a:t>
            </a:r>
            <a:r>
              <a:rPr lang="en-GB" sz="2000" dirty="0" err="1"/>
              <a:t>tussen</a:t>
            </a:r>
            <a:r>
              <a:rPr lang="en-GB" sz="2000" dirty="0"/>
              <a:t> </a:t>
            </a:r>
            <a:r>
              <a:rPr lang="en-BE" sz="2000" dirty="0"/>
              <a:t>2015 en 2019</a:t>
            </a:r>
          </a:p>
          <a:p>
            <a:r>
              <a:rPr lang="en-GB" sz="2000" dirty="0" err="1"/>
              <a:t>Diegenen</a:t>
            </a:r>
            <a:r>
              <a:rPr lang="en-GB" sz="2000" dirty="0"/>
              <a:t> die </a:t>
            </a:r>
            <a:r>
              <a:rPr lang="en-GB" sz="2000" dirty="0" err="1"/>
              <a:t>blijven</a:t>
            </a:r>
            <a:r>
              <a:rPr lang="en-GB" sz="2000" dirty="0"/>
              <a:t> </a:t>
            </a:r>
            <a:r>
              <a:rPr lang="en-GB" sz="2000" dirty="0" err="1"/>
              <a:t>discrimineren</a:t>
            </a:r>
            <a:r>
              <a:rPr lang="en-BE" sz="2000" dirty="0"/>
              <a:t>:</a:t>
            </a:r>
          </a:p>
          <a:p>
            <a:pPr>
              <a:buFontTx/>
              <a:buChar char="-"/>
            </a:pPr>
            <a:r>
              <a:rPr lang="nl-BE" sz="2000" dirty="0"/>
              <a:t>Nieuwe actoren</a:t>
            </a:r>
            <a:endParaRPr lang="en-BE" sz="2000" dirty="0"/>
          </a:p>
          <a:p>
            <a:pPr>
              <a:buFontTx/>
              <a:buChar char="-"/>
            </a:pPr>
            <a:r>
              <a:rPr lang="nl-BE" sz="2000" dirty="0"/>
              <a:t>Vastgoedmakelaars van buiten Gent</a:t>
            </a:r>
          </a:p>
          <a:p>
            <a:r>
              <a:rPr lang="nl-BE" sz="2000" dirty="0"/>
              <a:t>Mystery mails: 40% van de vastgoedmakelaars geven weer niet te mogen discrimineren</a:t>
            </a:r>
          </a:p>
          <a:p>
            <a:pPr>
              <a:buFontTx/>
              <a:buChar char="-"/>
            </a:pPr>
            <a:r>
              <a:rPr lang="nl-BE" sz="2000" dirty="0"/>
              <a:t>Intrinsieke of extrinsieke motivatie?</a:t>
            </a:r>
          </a:p>
          <a:p>
            <a:r>
              <a:rPr lang="nl-BE" sz="2000" dirty="0"/>
              <a:t>”Spill over effect” bij particuliere verhuurders (47%</a:t>
            </a:r>
            <a:r>
              <a:rPr lang="nl-BE" sz="2000" dirty="0">
                <a:sym typeface="Wingdings" pitchFamily="2" charset="2"/>
              </a:rPr>
              <a:t> 21%)</a:t>
            </a:r>
            <a:endParaRPr lang="en-BE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4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816A-516C-8C4E-AEFA-E945C981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BE" sz="3200" dirty="0"/>
              <a:t>Verschil in discriminatie tussen behandelde en niet-behandelde vastgoedmakelaars op de huurwoningmarkt van Gent in 2019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96ED92B-1E22-464A-8A82-944349EF5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4199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65EAAB6-B875-3F4C-89B7-99D9BF17C266}"/>
              </a:ext>
            </a:extLst>
          </p:cNvPr>
          <p:cNvSpPr txBox="1"/>
          <p:nvPr/>
        </p:nvSpPr>
        <p:spPr>
          <a:xfrm>
            <a:off x="524107" y="6345044"/>
            <a:ext cx="577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u="sng" dirty="0"/>
              <a:t>Bron:</a:t>
            </a:r>
            <a:r>
              <a:rPr lang="en-BE" dirty="0"/>
              <a:t> Verhaeghe &amp; Ghekiere (2020)</a:t>
            </a:r>
            <a:endParaRPr lang="en-BE" u="sng" dirty="0"/>
          </a:p>
        </p:txBody>
      </p:sp>
    </p:spTree>
    <p:extLst>
      <p:ext uri="{BB962C8B-B14F-4D97-AF65-F5344CB8AC3E}">
        <p14:creationId xmlns:p14="http://schemas.microsoft.com/office/powerpoint/2010/main" val="4152387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FA02-AE70-2E4B-A3A0-8068169D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BE" sz="6000" dirty="0">
                <a:solidFill>
                  <a:schemeClr val="accent5"/>
                </a:solidFill>
              </a:rPr>
              <a:t>Werkt de “Gentse” aanpak?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4312E1AC-156A-43BC-92E2-E2ABCEB2B0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67518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7993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8C173-650E-473F-857A-53D404F3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301" y="365125"/>
            <a:ext cx="11291777" cy="1325563"/>
          </a:xfrm>
        </p:spPr>
        <p:txBody>
          <a:bodyPr/>
          <a:lstStyle/>
          <a:p>
            <a:pPr algn="ctr"/>
            <a:r>
              <a:rPr lang="fr-BE" b="1" dirty="0"/>
              <a:t>« </a:t>
            </a:r>
            <a:r>
              <a:rPr lang="fr-BE" b="1" dirty="0" err="1"/>
              <a:t>Informeren</a:t>
            </a:r>
            <a:r>
              <a:rPr lang="fr-BE" b="1" dirty="0"/>
              <a:t>, </a:t>
            </a:r>
            <a:r>
              <a:rPr lang="fr-BE" b="1" dirty="0" err="1"/>
              <a:t>sensibiliseren</a:t>
            </a:r>
            <a:r>
              <a:rPr lang="fr-BE" b="1" dirty="0"/>
              <a:t> en </a:t>
            </a:r>
            <a:r>
              <a:rPr lang="fr-BE" b="1" dirty="0" err="1"/>
              <a:t>opleiden</a:t>
            </a:r>
            <a:r>
              <a:rPr lang="fr-BE" b="1" dirty="0"/>
              <a:t> »</a:t>
            </a:r>
            <a:endParaRPr lang="nl-NL" b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BE547C0-1E93-43E7-A1C0-D44428EAEB31}"/>
              </a:ext>
            </a:extLst>
          </p:cNvPr>
          <p:cNvSpPr txBox="1"/>
          <p:nvPr/>
        </p:nvSpPr>
        <p:spPr>
          <a:xfrm>
            <a:off x="964444" y="2798320"/>
            <a:ext cx="2200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Brochures en affiches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5A3AD7A-295B-4CEA-A87C-CBC90D7E58B1}"/>
              </a:ext>
            </a:extLst>
          </p:cNvPr>
          <p:cNvSpPr txBox="1"/>
          <p:nvPr/>
        </p:nvSpPr>
        <p:spPr>
          <a:xfrm>
            <a:off x="5495202" y="2557588"/>
            <a:ext cx="261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Opleiding van</a:t>
            </a:r>
          </a:p>
          <a:p>
            <a:pPr algn="ctr"/>
            <a:r>
              <a:rPr lang="nl-NL" dirty="0"/>
              <a:t>makelaars en verhuurders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3344210-C68A-42DA-B39B-CFD07661B5CD}"/>
              </a:ext>
            </a:extLst>
          </p:cNvPr>
          <p:cNvSpPr txBox="1"/>
          <p:nvPr/>
        </p:nvSpPr>
        <p:spPr>
          <a:xfrm>
            <a:off x="3403464" y="3472231"/>
            <a:ext cx="2902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/>
              <a:t>Sensibiliserende praktijktests</a:t>
            </a:r>
          </a:p>
          <a:p>
            <a:pPr algn="ctr"/>
            <a:r>
              <a:rPr lang="nl-NL"/>
              <a:t>en mystery calls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7462A52-B688-4B12-BC03-E777C8842255}"/>
              </a:ext>
            </a:extLst>
          </p:cNvPr>
          <p:cNvSpPr txBox="1"/>
          <p:nvPr/>
        </p:nvSpPr>
        <p:spPr>
          <a:xfrm>
            <a:off x="245587" y="3426064"/>
            <a:ext cx="1516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/>
              <a:t>Academische nulmeting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F8086CA-70F5-431D-9CF4-CDC4FB6863FB}"/>
              </a:ext>
            </a:extLst>
          </p:cNvPr>
          <p:cNvSpPr txBox="1"/>
          <p:nvPr/>
        </p:nvSpPr>
        <p:spPr>
          <a:xfrm>
            <a:off x="9127925" y="3418421"/>
            <a:ext cx="2700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Juridische praktijktests met het oog op vervolging</a:t>
            </a:r>
          </a:p>
        </p:txBody>
      </p:sp>
      <p:sp>
        <p:nvSpPr>
          <p:cNvPr id="8" name="Pijl: rechts 7">
            <a:extLst>
              <a:ext uri="{FF2B5EF4-FFF2-40B4-BE49-F238E27FC236}">
                <a16:creationId xmlns:a16="http://schemas.microsoft.com/office/drawing/2014/main" id="{25DC43BD-AEBA-4060-8B76-0E20691ECE58}"/>
              </a:ext>
            </a:extLst>
          </p:cNvPr>
          <p:cNvSpPr/>
          <p:nvPr/>
        </p:nvSpPr>
        <p:spPr>
          <a:xfrm>
            <a:off x="713677" y="4895385"/>
            <a:ext cx="10794381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590FA74E-9461-4A87-990E-53548EACD526}"/>
              </a:ext>
            </a:extLst>
          </p:cNvPr>
          <p:cNvCxnSpPr>
            <a:stCxn id="6" idx="2"/>
          </p:cNvCxnSpPr>
          <p:nvPr/>
        </p:nvCxnSpPr>
        <p:spPr>
          <a:xfrm flipH="1">
            <a:off x="1003739" y="4072395"/>
            <a:ext cx="1" cy="109062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37B85263-73BF-493B-A967-BB8474770098}"/>
              </a:ext>
            </a:extLst>
          </p:cNvPr>
          <p:cNvCxnSpPr>
            <a:cxnSpLocks/>
          </p:cNvCxnSpPr>
          <p:nvPr/>
        </p:nvCxnSpPr>
        <p:spPr>
          <a:xfrm flipH="1">
            <a:off x="2061684" y="3203919"/>
            <a:ext cx="1" cy="195909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8ECEC2C4-A987-44F0-A2CC-9831E1BD800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854791" y="4118562"/>
            <a:ext cx="0" cy="97954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9215CD95-D4CF-432C-A00B-F8979CCED763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804247" y="3203919"/>
            <a:ext cx="0" cy="199536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4E73B253-E290-4F35-AF20-25825683C5BC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0474452" y="4064752"/>
            <a:ext cx="3808" cy="109826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208DF6FC-B49A-4285-B005-51454032F304}"/>
              </a:ext>
            </a:extLst>
          </p:cNvPr>
          <p:cNvSpPr txBox="1"/>
          <p:nvPr/>
        </p:nvSpPr>
        <p:spPr>
          <a:xfrm>
            <a:off x="1538517" y="1725497"/>
            <a:ext cx="3328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Gesprek en charter met de sector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3DE53763-352C-461D-8BD5-79A69DE4BE3F}"/>
              </a:ext>
            </a:extLst>
          </p:cNvPr>
          <p:cNvCxnSpPr>
            <a:cxnSpLocks/>
          </p:cNvCxnSpPr>
          <p:nvPr/>
        </p:nvCxnSpPr>
        <p:spPr>
          <a:xfrm>
            <a:off x="3202915" y="2140580"/>
            <a:ext cx="2" cy="297281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8386E8FA-8332-48DC-8758-57EBC0DCFBFA}"/>
              </a:ext>
            </a:extLst>
          </p:cNvPr>
          <p:cNvSpPr txBox="1"/>
          <p:nvPr/>
        </p:nvSpPr>
        <p:spPr>
          <a:xfrm>
            <a:off x="7969495" y="1793543"/>
            <a:ext cx="1897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Individueel gesprek met Unia</a:t>
            </a: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FA9AC788-9408-4CF1-AC56-C62A1FA2C5E5}"/>
              </a:ext>
            </a:extLst>
          </p:cNvPr>
          <p:cNvCxnSpPr>
            <a:cxnSpLocks/>
          </p:cNvCxnSpPr>
          <p:nvPr/>
        </p:nvCxnSpPr>
        <p:spPr>
          <a:xfrm>
            <a:off x="8918129" y="2557588"/>
            <a:ext cx="1" cy="259057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594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CB58B3-6975-9D40-89A5-CA8A63466C2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1EF20FA-3D28-844F-8886-9896771D82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rot="10800000">
            <a:off x="10358995" y="697757"/>
            <a:ext cx="1660634" cy="311244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C77228-B430-1548-8A4A-8069979FE3A1}"/>
              </a:ext>
            </a:extLst>
          </p:cNvPr>
          <p:cNvSpPr txBox="1"/>
          <p:nvPr/>
        </p:nvSpPr>
        <p:spPr>
          <a:xfrm>
            <a:off x="682938" y="1325256"/>
            <a:ext cx="88180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BE" sz="2200" dirty="0"/>
              <a:t>Hoe </a:t>
            </a:r>
            <a:r>
              <a:rPr lang="nl-BE" sz="2200" b="1" dirty="0">
                <a:solidFill>
                  <a:srgbClr val="0070C0"/>
                </a:solidFill>
              </a:rPr>
              <a:t>actiever</a:t>
            </a:r>
            <a:r>
              <a:rPr lang="nl-BE" sz="2200" dirty="0"/>
              <a:t> in Antwerpen, hoe </a:t>
            </a:r>
            <a:r>
              <a:rPr lang="nl-BE" sz="2200" b="1" dirty="0">
                <a:solidFill>
                  <a:srgbClr val="0070C0"/>
                </a:solidFill>
              </a:rPr>
              <a:t>minder discriminatie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l-BE" sz="2200" dirty="0"/>
              <a:t>280 makelaars onderverdeeld in </a:t>
            </a:r>
            <a:r>
              <a:rPr lang="nl-BE" sz="2200" b="1" dirty="0">
                <a:solidFill>
                  <a:srgbClr val="0070C0"/>
                </a:solidFill>
              </a:rPr>
              <a:t>4 groepen</a:t>
            </a:r>
            <a:r>
              <a:rPr lang="nl-BE" sz="2200" dirty="0"/>
              <a:t>: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nl-BE" sz="2200" dirty="0"/>
              <a:t>Circa 18% discrimineert consequent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nl-BE" sz="2200" dirty="0">
                <a:sym typeface="Wingdings" panose="05000000000000000000" pitchFamily="2" charset="2"/>
              </a:rPr>
              <a:t>Circa 23% discrimineert af en toe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nl-BE" sz="2200" dirty="0">
                <a:sym typeface="Wingdings" panose="05000000000000000000" pitchFamily="2" charset="2"/>
              </a:rPr>
              <a:t>Circa 53% discrimineert zelden of nooit</a:t>
            </a:r>
          </a:p>
          <a:p>
            <a:pPr marL="800100" lvl="1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nl-BE" sz="2200" dirty="0">
                <a:sym typeface="Wingdings" panose="05000000000000000000" pitchFamily="2" charset="2"/>
              </a:rPr>
              <a:t>Circa 6% positieve discriminatie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2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D14BC81-510B-453A-9844-9C1A2F6EE6B8}"/>
              </a:ext>
            </a:extLst>
          </p:cNvPr>
          <p:cNvSpPr txBox="1"/>
          <p:nvPr/>
        </p:nvSpPr>
        <p:spPr>
          <a:xfrm flipH="1">
            <a:off x="803644" y="166252"/>
            <a:ext cx="7988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/>
              <a:t>Verschillen tussen makelaars in etnische discriminatie</a:t>
            </a:r>
          </a:p>
        </p:txBody>
      </p:sp>
    </p:spTree>
    <p:extLst>
      <p:ext uri="{BB962C8B-B14F-4D97-AF65-F5344CB8AC3E}">
        <p14:creationId xmlns:p14="http://schemas.microsoft.com/office/powerpoint/2010/main" val="12874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C874-9331-1546-809D-8A61C270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Op het programma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6309A51-198D-4976-96E5-FA25A29D0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7087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9159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B2E30-4FD5-FA41-87C1-ABE1921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en-BE" dirty="0"/>
              <a:t>Werken correspondentietesten zonder sancties?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B930E-6136-C64D-B7BB-3DA0085C8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r>
              <a:rPr lang="en-BE" sz="2400" dirty="0"/>
              <a:t>Ja</a:t>
            </a:r>
          </a:p>
          <a:p>
            <a:pPr marL="0" indent="0">
              <a:buNone/>
            </a:pPr>
            <a:r>
              <a:rPr lang="en-BE" sz="2400" dirty="0"/>
              <a:t>-&gt; voor de groep die af en toe discrimineert</a:t>
            </a:r>
          </a:p>
          <a:p>
            <a:pPr>
              <a:buFontTx/>
              <a:buChar char="-"/>
            </a:pPr>
            <a:r>
              <a:rPr lang="en-BE" sz="2400" dirty="0"/>
              <a:t>Mensen passen zich aan sociaal-wenselijk gedrag aan wanneer ze weten dat ze worden geobserveerd (=Hawthorne effect)</a:t>
            </a:r>
          </a:p>
          <a:p>
            <a:pPr>
              <a:buFontTx/>
              <a:buChar char="-"/>
            </a:pPr>
            <a:r>
              <a:rPr lang="nl-BE" sz="2400" dirty="0"/>
              <a:t>Zie Gent</a:t>
            </a:r>
            <a:endParaRPr lang="en-BE" sz="2400" dirty="0"/>
          </a:p>
          <a:p>
            <a:pPr>
              <a:buFontTx/>
              <a:buChar char="-"/>
            </a:pPr>
            <a:r>
              <a:rPr lang="en-GB" sz="2400" dirty="0" err="1"/>
              <a:t>Persoonlijke</a:t>
            </a:r>
            <a:r>
              <a:rPr lang="en-GB" sz="2400" dirty="0"/>
              <a:t> </a:t>
            </a:r>
            <a:r>
              <a:rPr lang="en-GB" sz="2400" dirty="0" err="1"/>
              <a:t>aanpak</a:t>
            </a:r>
            <a:r>
              <a:rPr lang="en-BE" sz="2400" dirty="0"/>
              <a:t>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FE8DC-C61E-8A4F-AA2D-75D4D1F2C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r>
              <a:rPr lang="en-BE" sz="2400" dirty="0"/>
              <a:t>Nee</a:t>
            </a:r>
          </a:p>
          <a:p>
            <a:pPr marL="0" indent="0">
              <a:buNone/>
            </a:pPr>
            <a:r>
              <a:rPr lang="en-BE" sz="2400" dirty="0"/>
              <a:t>-&gt; voor de groep die consequent discrimineert</a:t>
            </a:r>
          </a:p>
          <a:p>
            <a:pPr>
              <a:buFontTx/>
              <a:buChar char="-"/>
            </a:pPr>
            <a:r>
              <a:rPr lang="en-GB" sz="2400" dirty="0"/>
              <a:t>A</a:t>
            </a:r>
            <a:r>
              <a:rPr lang="en-BE" sz="2400" dirty="0"/>
              <a:t>ctie + onderhoud</a:t>
            </a:r>
          </a:p>
          <a:p>
            <a:pPr marL="0" indent="0">
              <a:buNone/>
            </a:pPr>
            <a:endParaRPr lang="en-BE" sz="2400" dirty="0"/>
          </a:p>
        </p:txBody>
      </p:sp>
    </p:spTree>
    <p:extLst>
      <p:ext uri="{BB962C8B-B14F-4D97-AF65-F5344CB8AC3E}">
        <p14:creationId xmlns:p14="http://schemas.microsoft.com/office/powerpoint/2010/main" val="212262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7A090-9BA6-DB4B-B7E4-59E8050E5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BE" sz="3600" dirty="0"/>
              <a:t>Conclusie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A2F2481-CCBF-AD4E-8801-52843909E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</a:pPr>
            <a:r>
              <a:rPr lang="nl-BE" sz="2000" dirty="0"/>
              <a:t>Sensibiliserende én juridische testen werken in de strijd tegen huurdiscriminatie</a:t>
            </a:r>
          </a:p>
          <a:p>
            <a:pPr marL="342900" indent="-342900">
              <a:lnSpc>
                <a:spcPct val="100000"/>
              </a:lnSpc>
            </a:pPr>
            <a:r>
              <a:rPr lang="nl-BE" sz="2000" dirty="0"/>
              <a:t>Gevaar dat discriminatie ten dele verschuift in plaats van vermindert</a:t>
            </a:r>
          </a:p>
          <a:p>
            <a:r>
              <a:rPr lang="nl-BE" sz="2000" dirty="0"/>
              <a:t>Belang van bredere en geïntegreerde aanpak</a:t>
            </a:r>
            <a:r>
              <a:rPr lang="en-GB" sz="2000" dirty="0"/>
              <a:t>:</a:t>
            </a:r>
          </a:p>
          <a:p>
            <a:pPr>
              <a:buFontTx/>
              <a:buChar char="-"/>
            </a:pPr>
            <a:r>
              <a:rPr lang="nl-BE" sz="2000" dirty="0"/>
              <a:t>Opleiding en training van makelaars (in spe)</a:t>
            </a:r>
          </a:p>
          <a:p>
            <a:pPr>
              <a:buFontTx/>
              <a:buChar char="-"/>
            </a:pPr>
            <a:r>
              <a:rPr lang="nl-BE" sz="2000" dirty="0"/>
              <a:t>Aanbodzijde: vergroot betaalbaar huurwoningaanbod</a:t>
            </a:r>
          </a:p>
          <a:p>
            <a:pPr>
              <a:buFontTx/>
              <a:buChar char="-"/>
            </a:pPr>
            <a:r>
              <a:rPr lang="nl-BE" sz="2000" dirty="0"/>
              <a:t>Diversiteitscultuur- en discours in een stad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93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74540-D2B9-A949-AFA3-C908387E2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BE" sz="3600">
                <a:solidFill>
                  <a:srgbClr val="080808"/>
                </a:solidFill>
              </a:rPr>
              <a:t>Merci pour votre attention</a:t>
            </a:r>
            <a:br>
              <a:rPr lang="en-BE" sz="3600">
                <a:solidFill>
                  <a:srgbClr val="080808"/>
                </a:solidFill>
              </a:rPr>
            </a:br>
            <a:r>
              <a:rPr lang="en-BE" sz="3600">
                <a:solidFill>
                  <a:srgbClr val="080808"/>
                </a:solidFill>
              </a:rPr>
              <a:t>Bedankt voor uw aandacht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C9405-A777-8442-8A8F-2C32B981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BE" sz="2000" dirty="0">
                <a:solidFill>
                  <a:srgbClr val="080808"/>
                </a:solidFill>
              </a:rPr>
              <a:t>Questions? Vragen?</a:t>
            </a:r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3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242D8-3E6B-0D46-A0EC-A3A04A888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BE" sz="4700" dirty="0">
                <a:solidFill>
                  <a:schemeClr val="bg1"/>
                </a:solidFill>
              </a:rPr>
              <a:t>Discrimibrux 2019 – discriminatie-gronden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C2BA45-3622-4EFA-8126-52849D8D0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23938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29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078C-223F-A748-A304-7A206F58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Correspondentietesten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F1C6-6F2D-6E4F-BFB5-6FC09EDF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BE" sz="2400" b="1" dirty="0">
                <a:solidFill>
                  <a:schemeClr val="accent1"/>
                </a:solidFill>
              </a:rPr>
              <a:t>Wat?</a:t>
            </a:r>
            <a:r>
              <a:rPr lang="en-BE" sz="2400" dirty="0">
                <a:solidFill>
                  <a:schemeClr val="accent1"/>
                </a:solidFill>
              </a:rPr>
              <a:t> </a:t>
            </a:r>
            <a:r>
              <a:rPr lang="nl-NL" sz="2400" dirty="0"/>
              <a:t>Twee gelijkaardige kandidaat-huurders contacteren een makelaar of verhuurder naar aanleiding van een concrete huuradvertentie via </a:t>
            </a:r>
            <a:r>
              <a:rPr lang="nl-NL" sz="2400" dirty="0" err="1"/>
              <a:t>Immoweb</a:t>
            </a:r>
            <a:r>
              <a:rPr lang="nl-NL" sz="2400" dirty="0"/>
              <a:t> (of </a:t>
            </a:r>
            <a:r>
              <a:rPr lang="nl-NL" sz="2400" dirty="0" err="1"/>
              <a:t>Zimmo</a:t>
            </a:r>
            <a:r>
              <a:rPr lang="nl-NL" sz="2400" dirty="0"/>
              <a:t>) en vragen of ze de woning kunnen bezoeken. De kandidaten verschillen enkel van elkaar op vlak van de etnische afkomst.</a:t>
            </a:r>
            <a:endParaRPr lang="en-BE" sz="2400" dirty="0"/>
          </a:p>
          <a:p>
            <a:r>
              <a:rPr lang="en-BE" sz="2400" b="1" dirty="0">
                <a:solidFill>
                  <a:schemeClr val="accent1"/>
                </a:solidFill>
              </a:rPr>
              <a:t>Praktisch:</a:t>
            </a:r>
          </a:p>
          <a:p>
            <a:pPr marL="342900" indent="-342900"/>
            <a:r>
              <a:rPr lang="nl-NL" sz="2400" i="1" dirty="0"/>
              <a:t>Etniciteit</a:t>
            </a:r>
            <a:r>
              <a:rPr lang="nl-NL" sz="2400" dirty="0"/>
              <a:t>: bv. kandidaat met Turkse naam versus kandidaat Belgische naam</a:t>
            </a:r>
          </a:p>
          <a:p>
            <a:r>
              <a:rPr lang="en-BE" sz="2400" b="1" dirty="0">
                <a:solidFill>
                  <a:schemeClr val="accent1"/>
                </a:solidFill>
              </a:rPr>
              <a:t>Verschillende soorten testen: </a:t>
            </a:r>
          </a:p>
          <a:p>
            <a:r>
              <a:rPr lang="en-BE" sz="2400" dirty="0"/>
              <a:t>Academische</a:t>
            </a:r>
          </a:p>
          <a:p>
            <a:r>
              <a:rPr lang="en-GB" sz="2400" dirty="0"/>
              <a:t>S</a:t>
            </a:r>
            <a:r>
              <a:rPr lang="en-BE" sz="2400" dirty="0"/>
              <a:t>ensibiliserende</a:t>
            </a:r>
          </a:p>
          <a:p>
            <a:r>
              <a:rPr lang="en-BE" sz="2400" dirty="0"/>
              <a:t>juridische</a:t>
            </a:r>
          </a:p>
        </p:txBody>
      </p:sp>
    </p:spTree>
    <p:extLst>
      <p:ext uri="{BB962C8B-B14F-4D97-AF65-F5344CB8AC3E}">
        <p14:creationId xmlns:p14="http://schemas.microsoft.com/office/powerpoint/2010/main" val="58217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E68D0B5-DC24-428A-A47B-845511DFB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02" y="490156"/>
            <a:ext cx="6465116" cy="5423344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DF23BF0E-DD17-4322-BECB-7107166CFD40}"/>
              </a:ext>
            </a:extLst>
          </p:cNvPr>
          <p:cNvSpPr txBox="1"/>
          <p:nvPr/>
        </p:nvSpPr>
        <p:spPr>
          <a:xfrm>
            <a:off x="275207" y="6367844"/>
            <a:ext cx="405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u="sng"/>
              <a:t>Bron</a:t>
            </a:r>
            <a:r>
              <a:rPr lang="nl-NL"/>
              <a:t>: Verhaeghe &amp; Van der Bracht (2017)</a:t>
            </a:r>
          </a:p>
        </p:txBody>
      </p:sp>
    </p:spTree>
    <p:extLst>
      <p:ext uri="{BB962C8B-B14F-4D97-AF65-F5344CB8AC3E}">
        <p14:creationId xmlns:p14="http://schemas.microsoft.com/office/powerpoint/2010/main" val="258267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1F750-7A55-8342-8D8E-38A1E429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Resultaten testen in het Brusselse Gewest in 2019 - vastgoedmakelaars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EBB5192-9788-514A-B846-AF87C82846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5698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7AFC86-0A17-6846-A2AF-A66F6D8BF745}"/>
              </a:ext>
            </a:extLst>
          </p:cNvPr>
          <p:cNvSpPr txBox="1"/>
          <p:nvPr/>
        </p:nvSpPr>
        <p:spPr>
          <a:xfrm>
            <a:off x="758283" y="6176963"/>
            <a:ext cx="5018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u="sng" dirty="0"/>
              <a:t>Bron:</a:t>
            </a:r>
            <a:r>
              <a:rPr lang="en-BE" dirty="0"/>
              <a:t> Verhaeghe &amp; Dumon (2019)</a:t>
            </a:r>
            <a:endParaRPr lang="en-BE" u="sng" dirty="0"/>
          </a:p>
        </p:txBody>
      </p:sp>
    </p:spTree>
    <p:extLst>
      <p:ext uri="{BB962C8B-B14F-4D97-AF65-F5344CB8AC3E}">
        <p14:creationId xmlns:p14="http://schemas.microsoft.com/office/powerpoint/2010/main" val="85276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8100-A192-1D45-AADB-22701E96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dirty="0"/>
              <a:t>De Belgische situatie: een overzicht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103314-94BD-4744-9696-B79E5AC58B9B}"/>
              </a:ext>
            </a:extLst>
          </p:cNvPr>
          <p:cNvSpPr txBox="1"/>
          <p:nvPr/>
        </p:nvSpPr>
        <p:spPr>
          <a:xfrm>
            <a:off x="680224" y="6311590"/>
            <a:ext cx="789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u="sng" dirty="0"/>
              <a:t>Bron:</a:t>
            </a:r>
            <a:r>
              <a:rPr lang="en-BE" dirty="0"/>
              <a:t> Verhaeghe et al. (2016, 2017, 2018, 2019); Martiniello &amp; Verhaeghe (2021)</a:t>
            </a:r>
            <a:endParaRPr lang="en-BE" u="sng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507D12-AFE2-9F4C-BB71-067C76E386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270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29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noProof="0" dirty="0" err="1"/>
              <a:t>Mystery</a:t>
            </a:r>
            <a:r>
              <a:rPr lang="fr-FR" sz="4000" noProof="0" dirty="0"/>
              <a:t> </a:t>
            </a:r>
            <a:r>
              <a:rPr lang="fr-FR" sz="4000" noProof="0" dirty="0" err="1"/>
              <a:t>callin</a:t>
            </a:r>
            <a:r>
              <a:rPr lang="fr-FR" sz="4000" dirty="0"/>
              <a:t>g – het </a:t>
            </a:r>
            <a:r>
              <a:rPr lang="fr-FR" sz="4000" dirty="0" err="1"/>
              <a:t>Brusselse</a:t>
            </a:r>
            <a:r>
              <a:rPr lang="fr-FR" sz="4000" dirty="0"/>
              <a:t> </a:t>
            </a:r>
            <a:r>
              <a:rPr lang="fr-FR" sz="4000" dirty="0" err="1"/>
              <a:t>Gewest</a:t>
            </a:r>
            <a:r>
              <a:rPr lang="fr-FR" sz="4000" dirty="0"/>
              <a:t> in 2018 (1)</a:t>
            </a:r>
            <a:endParaRPr lang="nl-NL" sz="28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485330"/>
              </p:ext>
            </p:extLst>
          </p:nvPr>
        </p:nvGraphicFramePr>
        <p:xfrm>
          <a:off x="1652202" y="1553528"/>
          <a:ext cx="8887596" cy="450370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176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24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DISCRIMINATIEGROND: ETNISCH ORIGINE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err="1">
                          <a:effectLst/>
                        </a:rPr>
                        <a:t>Frequentie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%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GEEN DISCRIMINATIE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50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17,7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DISCRIMINATIE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72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25,4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/>
                        <a:t>GEEN ANTWOORD/OMZEILING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21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7,4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STRIKTE SELECTIE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59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20,8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3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LIJST MET AL DAN NIET STRIKTE SELECTIE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81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28,6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TOTAAL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283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100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27061EA-B6F3-8E4A-986D-57DD9979017C}"/>
              </a:ext>
            </a:extLst>
          </p:cNvPr>
          <p:cNvSpPr txBox="1"/>
          <p:nvPr/>
        </p:nvSpPr>
        <p:spPr>
          <a:xfrm>
            <a:off x="691376" y="6278137"/>
            <a:ext cx="6490009" cy="36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u="sng" dirty="0"/>
              <a:t>Bron:</a:t>
            </a:r>
            <a:r>
              <a:rPr lang="en-BE" dirty="0"/>
              <a:t> Verhaeghe &amp; Mastari (2018)</a:t>
            </a:r>
            <a:endParaRPr lang="en-BE" u="sng" dirty="0"/>
          </a:p>
        </p:txBody>
      </p:sp>
    </p:spTree>
    <p:extLst>
      <p:ext uri="{BB962C8B-B14F-4D97-AF65-F5344CB8AC3E}">
        <p14:creationId xmlns:p14="http://schemas.microsoft.com/office/powerpoint/2010/main" val="152261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000" dirty="0"/>
              <a:t>(2)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394512"/>
              </p:ext>
            </p:extLst>
          </p:nvPr>
        </p:nvGraphicFramePr>
        <p:xfrm>
          <a:off x="1545522" y="1513350"/>
          <a:ext cx="9100955" cy="44205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300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0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0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24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DISCRIMINATIEGROND: AARD VAN HET INKOMEN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 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err="1">
                          <a:effectLst/>
                        </a:rPr>
                        <a:t>Frequentie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%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GEEN DISCRIMINATIE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29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12,2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DISCRIMINATIE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80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33,8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/>
                        <a:t>GEEN ANTWOORD/OMZEILING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8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STRIKTE SELECTIE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27,4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3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LIJST MET AL DAN NIET STRIKTE SELECTIE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23,2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TOTAAL</a:t>
                      </a:r>
                      <a:endParaRPr lang="nl-NL" sz="24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237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100</a:t>
                      </a:r>
                      <a:endParaRPr lang="nl-NL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83B905-41C6-1C4C-931A-214B0E8B2411}"/>
              </a:ext>
            </a:extLst>
          </p:cNvPr>
          <p:cNvSpPr txBox="1"/>
          <p:nvPr/>
        </p:nvSpPr>
        <p:spPr>
          <a:xfrm>
            <a:off x="568712" y="6177776"/>
            <a:ext cx="603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u="sng" dirty="0"/>
              <a:t>Bron:</a:t>
            </a:r>
            <a:r>
              <a:rPr lang="en-BE" dirty="0"/>
              <a:t> Verhaeghe &amp; Mastari (2018)</a:t>
            </a:r>
            <a:endParaRPr lang="en-BE" u="sng" dirty="0"/>
          </a:p>
        </p:txBody>
      </p:sp>
    </p:spTree>
    <p:extLst>
      <p:ext uri="{BB962C8B-B14F-4D97-AF65-F5344CB8AC3E}">
        <p14:creationId xmlns:p14="http://schemas.microsoft.com/office/powerpoint/2010/main" val="12910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964</Words>
  <Application>Microsoft Macintosh PowerPoint</Application>
  <PresentationFormat>Widescreen</PresentationFormat>
  <Paragraphs>153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Verdana</vt:lpstr>
      <vt:lpstr>Office Theme</vt:lpstr>
      <vt:lpstr>Les discriminations au logement en Région bruxelloise -  Discriminatie op de woningmarkt in het Brusselse Gewest </vt:lpstr>
      <vt:lpstr>Op het programma</vt:lpstr>
      <vt:lpstr>Discrimibrux 2019 – discriminatie-gronden</vt:lpstr>
      <vt:lpstr>Correspondentietesten</vt:lpstr>
      <vt:lpstr>PowerPoint Presentation</vt:lpstr>
      <vt:lpstr>Resultaten testen in het Brusselse Gewest in 2019 - vastgoedmakelaars</vt:lpstr>
      <vt:lpstr>De Belgische situatie: een overzicht</vt:lpstr>
      <vt:lpstr>Mystery calling – het Brusselse Gewest in 2018 (1)</vt:lpstr>
      <vt:lpstr>(2)</vt:lpstr>
      <vt:lpstr>Het effect van de Covid-19 pandemie</vt:lpstr>
      <vt:lpstr>Hoe discriminatie op de woningmarkt verminderen?</vt:lpstr>
      <vt:lpstr>De “Gentse” aanpak</vt:lpstr>
      <vt:lpstr>Discriminatie van kandidaten met een Turkse en Marokkaanse naam door vastgoedmakelaars op de huurwoningmarkt van Gent </vt:lpstr>
      <vt:lpstr>Werkt de “Gentse” aanpak?</vt:lpstr>
      <vt:lpstr>Antwoorden:</vt:lpstr>
      <vt:lpstr>Verschil in discriminatie tussen behandelde en niet-behandelde vastgoedmakelaars op de huurwoningmarkt van Gent in 2019</vt:lpstr>
      <vt:lpstr>Werkt de “Gentse” aanpak?</vt:lpstr>
      <vt:lpstr>« Informeren, sensibiliseren en opleiden »</vt:lpstr>
      <vt:lpstr>PowerPoint Presentation</vt:lpstr>
      <vt:lpstr>Werken correspondentietesten zonder sancties?</vt:lpstr>
      <vt:lpstr>Conclusie</vt:lpstr>
      <vt:lpstr>Merci pour votre attention Bedankt voor uw aandacht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discriminations au logement en Région bruxelloise</dc:title>
  <dc:creator>Billie Ann Marisa Martiniello</dc:creator>
  <cp:lastModifiedBy>Billie Ann Marisa Martiniello</cp:lastModifiedBy>
  <cp:revision>125</cp:revision>
  <dcterms:created xsi:type="dcterms:W3CDTF">2021-05-17T07:30:52Z</dcterms:created>
  <dcterms:modified xsi:type="dcterms:W3CDTF">2021-05-18T14:09:19Z</dcterms:modified>
</cp:coreProperties>
</file>