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6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6A0C3-3827-8F4F-A6C2-872C55371CCD}" type="doc">
      <dgm:prSet loTypeId="urn:microsoft.com/office/officeart/2005/8/layout/pyramid1" loCatId="" qsTypeId="urn:microsoft.com/office/officeart/2005/8/quickstyle/simple1" qsCatId="simple" csTypeId="urn:microsoft.com/office/officeart/2005/8/colors/colorful2" csCatId="colorful" phldr="1"/>
      <dgm:spPr/>
    </dgm:pt>
    <dgm:pt modelId="{C18FF761-788B-F048-B610-FC09675BFE91}">
      <dgm:prSet phldrT="[Texte]" custT="1"/>
      <dgm:spPr>
        <a:solidFill>
          <a:srgbClr val="FF0000"/>
        </a:solidFill>
        <a:ln>
          <a:solidFill>
            <a:srgbClr val="C00000"/>
          </a:solidFill>
        </a:ln>
      </dgm:spPr>
      <dgm:t>
        <a:bodyPr/>
        <a:lstStyle/>
        <a:p>
          <a:pPr algn="ctr"/>
          <a:endParaRPr lang="fr-FR" sz="1000" dirty="0"/>
        </a:p>
        <a:p>
          <a:pPr algn="ctr"/>
          <a:endParaRPr lang="fr-FR" sz="1000" dirty="0"/>
        </a:p>
        <a:p>
          <a:pPr algn="ctr"/>
          <a:r>
            <a:rPr lang="fr-FR" sz="1000" dirty="0"/>
            <a:t>GÉNOCIDE</a:t>
          </a:r>
        </a:p>
        <a:p>
          <a:pPr algn="ctr"/>
          <a:r>
            <a:rPr lang="fr-FR" sz="1000" dirty="0"/>
            <a:t>CRIME</a:t>
          </a:r>
        </a:p>
      </dgm:t>
    </dgm:pt>
    <dgm:pt modelId="{55907B9C-4C3F-D742-905C-8F8E80F40E3C}" type="parTrans" cxnId="{EE6E59B6-DBF1-8E4F-B5FA-21BA4DE0738C}">
      <dgm:prSet/>
      <dgm:spPr/>
      <dgm:t>
        <a:bodyPr/>
        <a:lstStyle/>
        <a:p>
          <a:pPr algn="ctr"/>
          <a:endParaRPr lang="fr-FR"/>
        </a:p>
      </dgm:t>
    </dgm:pt>
    <dgm:pt modelId="{07641206-01EC-934C-8A6C-769AF560EB71}" type="sibTrans" cxnId="{EE6E59B6-DBF1-8E4F-B5FA-21BA4DE0738C}">
      <dgm:prSet/>
      <dgm:spPr/>
      <dgm:t>
        <a:bodyPr/>
        <a:lstStyle/>
        <a:p>
          <a:pPr algn="ctr"/>
          <a:endParaRPr lang="fr-FR"/>
        </a:p>
      </dgm:t>
    </dgm:pt>
    <dgm:pt modelId="{F0B40CF0-4E74-8441-A8C2-5DA3949DD15A}">
      <dgm:prSet phldrT="[Texte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fr-FR" sz="1000"/>
            <a:t>ACTES RACISTES, INSULTES, AGRESSIONS</a:t>
          </a:r>
        </a:p>
        <a:p>
          <a:pPr algn="ctr"/>
          <a:endParaRPr lang="fr-FR" sz="1000"/>
        </a:p>
        <a:p>
          <a:pPr algn="ctr"/>
          <a:r>
            <a:rPr lang="fr-FR" sz="1000"/>
            <a:t>DISCRIMINATIONS AU LOGEMENT, AU TRAVAIL ...</a:t>
          </a:r>
        </a:p>
      </dgm:t>
    </dgm:pt>
    <dgm:pt modelId="{9503C449-5213-6448-A307-DF790015175E}" type="parTrans" cxnId="{D1D89453-57E4-2B4D-B19E-8FFC9E6B040A}">
      <dgm:prSet/>
      <dgm:spPr/>
      <dgm:t>
        <a:bodyPr/>
        <a:lstStyle/>
        <a:p>
          <a:pPr algn="ctr"/>
          <a:endParaRPr lang="fr-FR"/>
        </a:p>
      </dgm:t>
    </dgm:pt>
    <dgm:pt modelId="{AEECF95B-26A6-E14F-87D8-3BE3D29B55FD}" type="sibTrans" cxnId="{D1D89453-57E4-2B4D-B19E-8FFC9E6B040A}">
      <dgm:prSet/>
      <dgm:spPr/>
      <dgm:t>
        <a:bodyPr/>
        <a:lstStyle/>
        <a:p>
          <a:pPr algn="ctr"/>
          <a:endParaRPr lang="fr-FR"/>
        </a:p>
      </dgm:t>
    </dgm:pt>
    <dgm:pt modelId="{87DC360F-ABA9-904A-BBCD-DB51E1B074B8}">
      <dgm:prSet phldrT="[Texte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 algn="ctr"/>
          <a:r>
            <a:rPr lang="fr-FR" sz="1000"/>
            <a:t>PRÉJUGÉS, STÉRÉOTYPES, AMALGAMES</a:t>
          </a:r>
        </a:p>
      </dgm:t>
    </dgm:pt>
    <dgm:pt modelId="{FA99108D-AFC4-ED49-AA5F-85D510BE862F}" type="parTrans" cxnId="{45C418E7-5E5F-AE42-B014-CC7DA181F0B0}">
      <dgm:prSet/>
      <dgm:spPr/>
      <dgm:t>
        <a:bodyPr/>
        <a:lstStyle/>
        <a:p>
          <a:pPr algn="ctr"/>
          <a:endParaRPr lang="fr-FR"/>
        </a:p>
      </dgm:t>
    </dgm:pt>
    <dgm:pt modelId="{D4E0CC99-603C-2047-93C4-BBAAEBA30A6E}" type="sibTrans" cxnId="{45C418E7-5E5F-AE42-B014-CC7DA181F0B0}">
      <dgm:prSet/>
      <dgm:spPr/>
      <dgm:t>
        <a:bodyPr/>
        <a:lstStyle/>
        <a:p>
          <a:pPr algn="ctr"/>
          <a:endParaRPr lang="fr-FR"/>
        </a:p>
      </dgm:t>
    </dgm:pt>
    <dgm:pt modelId="{E1A47C4D-0103-B044-BB37-2B942714D61F}" type="pres">
      <dgm:prSet presAssocID="{FF26A0C3-3827-8F4F-A6C2-872C55371CCD}" presName="Name0" presStyleCnt="0">
        <dgm:presLayoutVars>
          <dgm:dir/>
          <dgm:animLvl val="lvl"/>
          <dgm:resizeHandles val="exact"/>
        </dgm:presLayoutVars>
      </dgm:prSet>
      <dgm:spPr/>
    </dgm:pt>
    <dgm:pt modelId="{C30C34AE-13BA-7F4D-91CB-30D9B1ADB243}" type="pres">
      <dgm:prSet presAssocID="{C18FF761-788B-F048-B610-FC09675BFE91}" presName="Name8" presStyleCnt="0"/>
      <dgm:spPr/>
    </dgm:pt>
    <dgm:pt modelId="{43A10208-67C4-394B-A9FB-99DDE2C39171}" type="pres">
      <dgm:prSet presAssocID="{C18FF761-788B-F048-B610-FC09675BFE91}" presName="level" presStyleLbl="node1" presStyleIdx="0" presStyleCnt="3">
        <dgm:presLayoutVars>
          <dgm:chMax val="1"/>
          <dgm:bulletEnabled val="1"/>
        </dgm:presLayoutVars>
      </dgm:prSet>
      <dgm:spPr/>
    </dgm:pt>
    <dgm:pt modelId="{3437320F-C45C-304D-B34D-73EDE6266D01}" type="pres">
      <dgm:prSet presAssocID="{C18FF761-788B-F048-B610-FC09675BFE9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50BDE1-AE8F-8B4D-9AB6-7394673F6B81}" type="pres">
      <dgm:prSet presAssocID="{F0B40CF0-4E74-8441-A8C2-5DA3949DD15A}" presName="Name8" presStyleCnt="0"/>
      <dgm:spPr/>
    </dgm:pt>
    <dgm:pt modelId="{C87CAB11-2B40-2F4E-802C-3E9F220FFD6D}" type="pres">
      <dgm:prSet presAssocID="{F0B40CF0-4E74-8441-A8C2-5DA3949DD15A}" presName="level" presStyleLbl="node1" presStyleIdx="1" presStyleCnt="3">
        <dgm:presLayoutVars>
          <dgm:chMax val="1"/>
          <dgm:bulletEnabled val="1"/>
        </dgm:presLayoutVars>
      </dgm:prSet>
      <dgm:spPr/>
    </dgm:pt>
    <dgm:pt modelId="{D181A23C-CC6F-6147-BCCD-E8A6B5B1B675}" type="pres">
      <dgm:prSet presAssocID="{F0B40CF0-4E74-8441-A8C2-5DA3949DD15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67181C6-0CD8-D24A-8B5C-01ED7891819A}" type="pres">
      <dgm:prSet presAssocID="{87DC360F-ABA9-904A-BBCD-DB51E1B074B8}" presName="Name8" presStyleCnt="0"/>
      <dgm:spPr/>
    </dgm:pt>
    <dgm:pt modelId="{D84FF419-5C51-DB40-B77F-C3A4FF6BD9E8}" type="pres">
      <dgm:prSet presAssocID="{87DC360F-ABA9-904A-BBCD-DB51E1B074B8}" presName="level" presStyleLbl="node1" presStyleIdx="2" presStyleCnt="3" custLinFactNeighborX="8923" custLinFactNeighborY="6061">
        <dgm:presLayoutVars>
          <dgm:chMax val="1"/>
          <dgm:bulletEnabled val="1"/>
        </dgm:presLayoutVars>
      </dgm:prSet>
      <dgm:spPr/>
    </dgm:pt>
    <dgm:pt modelId="{A5CEF255-46DC-A148-BC11-106FBF795771}" type="pres">
      <dgm:prSet presAssocID="{87DC360F-ABA9-904A-BBCD-DB51E1B074B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1C5231B-3F80-F348-8584-3DC52EFC2D14}" type="presOf" srcId="{F0B40CF0-4E74-8441-A8C2-5DA3949DD15A}" destId="{D181A23C-CC6F-6147-BCCD-E8A6B5B1B675}" srcOrd="1" destOrd="0" presId="urn:microsoft.com/office/officeart/2005/8/layout/pyramid1"/>
    <dgm:cxn modelId="{309EB746-3848-8840-9F5A-E270FE0AA2C6}" type="presOf" srcId="{F0B40CF0-4E74-8441-A8C2-5DA3949DD15A}" destId="{C87CAB11-2B40-2F4E-802C-3E9F220FFD6D}" srcOrd="0" destOrd="0" presId="urn:microsoft.com/office/officeart/2005/8/layout/pyramid1"/>
    <dgm:cxn modelId="{D1D89453-57E4-2B4D-B19E-8FFC9E6B040A}" srcId="{FF26A0C3-3827-8F4F-A6C2-872C55371CCD}" destId="{F0B40CF0-4E74-8441-A8C2-5DA3949DD15A}" srcOrd="1" destOrd="0" parTransId="{9503C449-5213-6448-A307-DF790015175E}" sibTransId="{AEECF95B-26A6-E14F-87D8-3BE3D29B55FD}"/>
    <dgm:cxn modelId="{F9B10A65-73C0-9549-A737-620E703FD146}" type="presOf" srcId="{87DC360F-ABA9-904A-BBCD-DB51E1B074B8}" destId="{A5CEF255-46DC-A148-BC11-106FBF795771}" srcOrd="1" destOrd="0" presId="urn:microsoft.com/office/officeart/2005/8/layout/pyramid1"/>
    <dgm:cxn modelId="{AC81AD7B-A4C6-F14D-8CD1-69A6C4F713B6}" type="presOf" srcId="{C18FF761-788B-F048-B610-FC09675BFE91}" destId="{3437320F-C45C-304D-B34D-73EDE6266D01}" srcOrd="1" destOrd="0" presId="urn:microsoft.com/office/officeart/2005/8/layout/pyramid1"/>
    <dgm:cxn modelId="{3F52BAA9-D897-7242-B210-79DD73E665FB}" type="presOf" srcId="{FF26A0C3-3827-8F4F-A6C2-872C55371CCD}" destId="{E1A47C4D-0103-B044-BB37-2B942714D61F}" srcOrd="0" destOrd="0" presId="urn:microsoft.com/office/officeart/2005/8/layout/pyramid1"/>
    <dgm:cxn modelId="{EE6E59B6-DBF1-8E4F-B5FA-21BA4DE0738C}" srcId="{FF26A0C3-3827-8F4F-A6C2-872C55371CCD}" destId="{C18FF761-788B-F048-B610-FC09675BFE91}" srcOrd="0" destOrd="0" parTransId="{55907B9C-4C3F-D742-905C-8F8E80F40E3C}" sibTransId="{07641206-01EC-934C-8A6C-769AF560EB71}"/>
    <dgm:cxn modelId="{454146C1-E1E9-8744-8BAF-832513AFCAC0}" type="presOf" srcId="{87DC360F-ABA9-904A-BBCD-DB51E1B074B8}" destId="{D84FF419-5C51-DB40-B77F-C3A4FF6BD9E8}" srcOrd="0" destOrd="0" presId="urn:microsoft.com/office/officeart/2005/8/layout/pyramid1"/>
    <dgm:cxn modelId="{45C418E7-5E5F-AE42-B014-CC7DA181F0B0}" srcId="{FF26A0C3-3827-8F4F-A6C2-872C55371CCD}" destId="{87DC360F-ABA9-904A-BBCD-DB51E1B074B8}" srcOrd="2" destOrd="0" parTransId="{FA99108D-AFC4-ED49-AA5F-85D510BE862F}" sibTransId="{D4E0CC99-603C-2047-93C4-BBAAEBA30A6E}"/>
    <dgm:cxn modelId="{BCB8D1E8-721D-4D47-9012-CFAD0B783547}" type="presOf" srcId="{C18FF761-788B-F048-B610-FC09675BFE91}" destId="{43A10208-67C4-394B-A9FB-99DDE2C39171}" srcOrd="0" destOrd="0" presId="urn:microsoft.com/office/officeart/2005/8/layout/pyramid1"/>
    <dgm:cxn modelId="{0DE4BE7F-2B5E-824E-9167-5686A9CEF98E}" type="presParOf" srcId="{E1A47C4D-0103-B044-BB37-2B942714D61F}" destId="{C30C34AE-13BA-7F4D-91CB-30D9B1ADB243}" srcOrd="0" destOrd="0" presId="urn:microsoft.com/office/officeart/2005/8/layout/pyramid1"/>
    <dgm:cxn modelId="{E1823F15-16F3-6147-8856-E6D8BA05B3FD}" type="presParOf" srcId="{C30C34AE-13BA-7F4D-91CB-30D9B1ADB243}" destId="{43A10208-67C4-394B-A9FB-99DDE2C39171}" srcOrd="0" destOrd="0" presId="urn:microsoft.com/office/officeart/2005/8/layout/pyramid1"/>
    <dgm:cxn modelId="{D35D004C-3728-6A4F-A170-54C1726D876A}" type="presParOf" srcId="{C30C34AE-13BA-7F4D-91CB-30D9B1ADB243}" destId="{3437320F-C45C-304D-B34D-73EDE6266D01}" srcOrd="1" destOrd="0" presId="urn:microsoft.com/office/officeart/2005/8/layout/pyramid1"/>
    <dgm:cxn modelId="{9EEFB087-E8ED-804A-9FD7-F666CC8EBA02}" type="presParOf" srcId="{E1A47C4D-0103-B044-BB37-2B942714D61F}" destId="{2250BDE1-AE8F-8B4D-9AB6-7394673F6B81}" srcOrd="1" destOrd="0" presId="urn:microsoft.com/office/officeart/2005/8/layout/pyramid1"/>
    <dgm:cxn modelId="{A2B43C98-5022-2744-A1A3-5BF90AABCD30}" type="presParOf" srcId="{2250BDE1-AE8F-8B4D-9AB6-7394673F6B81}" destId="{C87CAB11-2B40-2F4E-802C-3E9F220FFD6D}" srcOrd="0" destOrd="0" presId="urn:microsoft.com/office/officeart/2005/8/layout/pyramid1"/>
    <dgm:cxn modelId="{6C89A3BA-A4F6-FD47-8BAF-86DB99A93BD2}" type="presParOf" srcId="{2250BDE1-AE8F-8B4D-9AB6-7394673F6B81}" destId="{D181A23C-CC6F-6147-BCCD-E8A6B5B1B675}" srcOrd="1" destOrd="0" presId="urn:microsoft.com/office/officeart/2005/8/layout/pyramid1"/>
    <dgm:cxn modelId="{31DC9AE0-0470-A748-A5FD-73F3E92CF629}" type="presParOf" srcId="{E1A47C4D-0103-B044-BB37-2B942714D61F}" destId="{567181C6-0CD8-D24A-8B5C-01ED7891819A}" srcOrd="2" destOrd="0" presId="urn:microsoft.com/office/officeart/2005/8/layout/pyramid1"/>
    <dgm:cxn modelId="{A9D7EF10-59D1-874E-97AD-6874E4B961DB}" type="presParOf" srcId="{567181C6-0CD8-D24A-8B5C-01ED7891819A}" destId="{D84FF419-5C51-DB40-B77F-C3A4FF6BD9E8}" srcOrd="0" destOrd="0" presId="urn:microsoft.com/office/officeart/2005/8/layout/pyramid1"/>
    <dgm:cxn modelId="{841333D6-D4E3-954C-9186-DE2F4DB5D7B8}" type="presParOf" srcId="{567181C6-0CD8-D24A-8B5C-01ED7891819A}" destId="{A5CEF255-46DC-A148-BC11-106FBF795771}" srcOrd="1" destOrd="0" presId="urn:microsoft.com/office/officeart/2005/8/layout/pyramid1"/>
  </dgm:cxnLst>
  <dgm:bg/>
  <dgm:whole>
    <a:ln w="2857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10208-67C4-394B-A9FB-99DDE2C39171}">
      <dsp:nvSpPr>
        <dsp:cNvPr id="0" name=""/>
        <dsp:cNvSpPr/>
      </dsp:nvSpPr>
      <dsp:spPr>
        <a:xfrm>
          <a:off x="2183756" y="0"/>
          <a:ext cx="2183756" cy="1482869"/>
        </a:xfrm>
        <a:prstGeom prst="trapezoid">
          <a:avLst>
            <a:gd name="adj" fmla="val 73633"/>
          </a:avLst>
        </a:prstGeom>
        <a:solidFill>
          <a:srgbClr val="FF0000"/>
        </a:solidFill>
        <a:ln w="158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GÉNOCIDE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CRIME</a:t>
          </a:r>
        </a:p>
      </dsp:txBody>
      <dsp:txXfrm>
        <a:off x="2183756" y="0"/>
        <a:ext cx="2183756" cy="1482869"/>
      </dsp:txXfrm>
    </dsp:sp>
    <dsp:sp modelId="{C87CAB11-2B40-2F4E-802C-3E9F220FFD6D}">
      <dsp:nvSpPr>
        <dsp:cNvPr id="0" name=""/>
        <dsp:cNvSpPr/>
      </dsp:nvSpPr>
      <dsp:spPr>
        <a:xfrm>
          <a:off x="1091878" y="1482869"/>
          <a:ext cx="4367513" cy="1482869"/>
        </a:xfrm>
        <a:prstGeom prst="trapezoid">
          <a:avLst>
            <a:gd name="adj" fmla="val 73633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ACTES RACISTES, INSULTES, AGRESSIONS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DISCRIMINATIONS AU LOGEMENT, AU TRAVAIL ...</a:t>
          </a:r>
        </a:p>
      </dsp:txBody>
      <dsp:txXfrm>
        <a:off x="1856193" y="1482869"/>
        <a:ext cx="2838883" cy="1482869"/>
      </dsp:txXfrm>
    </dsp:sp>
    <dsp:sp modelId="{D84FF419-5C51-DB40-B77F-C3A4FF6BD9E8}">
      <dsp:nvSpPr>
        <dsp:cNvPr id="0" name=""/>
        <dsp:cNvSpPr/>
      </dsp:nvSpPr>
      <dsp:spPr>
        <a:xfrm>
          <a:off x="0" y="2965738"/>
          <a:ext cx="6551270" cy="1482869"/>
        </a:xfrm>
        <a:prstGeom prst="trapezoid">
          <a:avLst>
            <a:gd name="adj" fmla="val 73633"/>
          </a:avLst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PRÉJUGÉS, STÉRÉOTYPES, AMALGAMES</a:t>
          </a:r>
        </a:p>
      </dsp:txBody>
      <dsp:txXfrm>
        <a:off x="1146472" y="2965738"/>
        <a:ext cx="4258325" cy="1482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70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295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81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227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0277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9492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3724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7748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9478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249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87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317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762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795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931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66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794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50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8DF338-C16D-41ED-B4DF-9AAC6879543C}" type="datetimeFigureOut">
              <a:rPr lang="fr-BE" smtClean="0"/>
              <a:t>22/06/21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FA52EB-2F16-4830-A105-CE74CA18A8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461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b="1" dirty="0">
                <a:solidFill>
                  <a:srgbClr val="C00000"/>
                </a:solidFill>
              </a:rPr>
              <a:t> AGIR CONTRE LE RACISME PAR LA PRÉVENTION ET LA SENSIBILISATION </a:t>
            </a:r>
            <a:endParaRPr lang="fr-BE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Esther KOUABLAN</a:t>
            </a:r>
          </a:p>
          <a:p>
            <a:r>
              <a:rPr lang="fr-BE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Directrice MRAX </a:t>
            </a:r>
            <a:r>
              <a:rPr lang="fr-BE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asbl</a:t>
            </a:r>
            <a:endParaRPr lang="fr-BE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Image 1" descr="signature_5749107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0"/>
            <a:ext cx="2574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83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CONSTATS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5" y="2529326"/>
            <a:ext cx="10364452" cy="3424107"/>
          </a:xfrm>
        </p:spPr>
        <p:txBody>
          <a:bodyPr/>
          <a:lstStyle/>
          <a:p>
            <a:pPr algn="just"/>
            <a:r>
              <a:rPr lang="fr-BE" dirty="0"/>
              <a:t>Constat 1 –  Explosion du discours de haine, dans les relation interpersonnelles, intercommunautaires et </a:t>
            </a:r>
            <a:r>
              <a:rPr lang="fr-BE" sz="1600" dirty="0"/>
              <a:t>institutionnelles</a:t>
            </a:r>
            <a:r>
              <a:rPr lang="fr-BE" dirty="0"/>
              <a:t>;</a:t>
            </a:r>
          </a:p>
          <a:p>
            <a:pPr algn="just"/>
            <a:r>
              <a:rPr lang="fr-BE" dirty="0"/>
              <a:t>Constat 2 – Racisme décomplexé dans les médias, particulièrement sur les réseaux sociaux;</a:t>
            </a:r>
          </a:p>
          <a:p>
            <a:pPr algn="just"/>
            <a:r>
              <a:rPr lang="fr-BE" dirty="0"/>
              <a:t>Constat 3 –  Non accessibilité aux informations par les premiers concernés;</a:t>
            </a:r>
          </a:p>
          <a:p>
            <a:pPr algn="just"/>
            <a:r>
              <a:rPr lang="fr-BE" dirty="0"/>
              <a:t>Constat 4 – Profilage ethnique une réalité plus criante dans notre région.</a:t>
            </a:r>
          </a:p>
        </p:txBody>
      </p:sp>
      <p:pic>
        <p:nvPicPr>
          <p:cNvPr id="2050" name="Image 1" descr="signature_5749107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0"/>
            <a:ext cx="2574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94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pyramide de la haine </a:t>
            </a:r>
          </a:p>
        </p:txBody>
      </p:sp>
      <p:pic>
        <p:nvPicPr>
          <p:cNvPr id="3074" name="Image 1" descr="signature_5749107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0"/>
            <a:ext cx="2574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C4B3DCD2-6C6C-214E-98FA-24B82FE5A4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6713923"/>
              </p:ext>
            </p:extLst>
          </p:nvPr>
        </p:nvGraphicFramePr>
        <p:xfrm>
          <a:off x="2777924" y="1898248"/>
          <a:ext cx="6551270" cy="444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317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268711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rgbClr val="C00000"/>
                </a:solidFill>
              </a:rPr>
              <a:t>2. </a:t>
            </a:r>
            <a:r>
              <a:rPr lang="fr-B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Recommandations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3" y="1883118"/>
            <a:ext cx="10364452" cy="4462040"/>
          </a:xfrm>
        </p:spPr>
        <p:txBody>
          <a:bodyPr>
            <a:noAutofit/>
          </a:bodyPr>
          <a:lstStyle/>
          <a:p>
            <a:pPr algn="just"/>
            <a:r>
              <a:rPr lang="fr-BE" sz="1600" dirty="0"/>
              <a:t>Recommandation 1 - Agir dans l’éducation par la formation des élèves et des enseignants et des autres composantes en première ligne avec le public;</a:t>
            </a:r>
          </a:p>
          <a:p>
            <a:pPr algn="just"/>
            <a:r>
              <a:rPr lang="fr-BE" sz="1600" dirty="0"/>
              <a:t>Recommandation 2 - Meilleure prise en charge des victimes de racisme et de discrimination par les services de police;</a:t>
            </a:r>
          </a:p>
          <a:p>
            <a:pPr algn="just"/>
            <a:r>
              <a:rPr lang="fr-BE" sz="1600" dirty="0"/>
              <a:t>Recommandation 3 - Lutter efficacement contre le profilage ethnique au sein de nos forces de l’ordre;</a:t>
            </a:r>
          </a:p>
          <a:p>
            <a:pPr algn="just"/>
            <a:r>
              <a:rPr lang="fr-BE" sz="1600" dirty="0"/>
              <a:t>Recommandation 4 -  Communication entre les associations et  les magistrats de référence en matière de lutte contre le racisme et les discriminations;</a:t>
            </a:r>
          </a:p>
          <a:p>
            <a:pPr algn="just"/>
            <a:r>
              <a:rPr lang="fr-BE" sz="1600" dirty="0"/>
              <a:t>Recommandation 5 - Rendre la législation en matière de lutte contre le racisme et les discriminations plus effective et veiller à la disparition des pratiques discriminatoires ayant cours; </a:t>
            </a:r>
          </a:p>
          <a:p>
            <a:pPr algn="just"/>
            <a:r>
              <a:rPr lang="fr-BE" sz="1600" dirty="0"/>
              <a:t>Recommandation 6 - Plus grande visibilité dans l’espace public des actions de la société civile en matière de lutte contre le racisme et les discriminations.</a:t>
            </a:r>
          </a:p>
        </p:txBody>
      </p:sp>
      <p:pic>
        <p:nvPicPr>
          <p:cNvPr id="4098" name="Image 1" descr="signature_5749107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0"/>
            <a:ext cx="2574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8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6607" y="24268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BE" sz="4400" b="1" dirty="0">
                <a:solidFill>
                  <a:srgbClr val="C00000"/>
                </a:solidFill>
              </a:rPr>
              <a:t>MERCI DE VOTRE ATTENTION </a:t>
            </a:r>
          </a:p>
        </p:txBody>
      </p:sp>
      <p:pic>
        <p:nvPicPr>
          <p:cNvPr id="5122" name="Image 1" descr="signature_5749107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350"/>
            <a:ext cx="2574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820062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{AD180026-7438-F74C-8F0F-001A2DDF92AB}tf10001073</Template>
  <TotalTime>108</TotalTime>
  <Words>249</Words>
  <Application>Microsoft Macintosh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Tw Cen MT</vt:lpstr>
      <vt:lpstr>Ronds dans l’eau</vt:lpstr>
      <vt:lpstr> AGIR CONTRE LE RACISME PAR LA PRÉVENTION ET LA SENSIBILISATION </vt:lpstr>
      <vt:lpstr>1. CONSTATS</vt:lpstr>
      <vt:lpstr>La pyramide de la haine </vt:lpstr>
      <vt:lpstr>2. Recommandations </vt:lpstr>
      <vt:lpstr>MERCI DE VOTRE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AGIR CONTRE LE RACISME PAR LA PRÉVENTION ET LA SENSIBILISATION</dc:title>
  <dc:creator>Compte Microsoft</dc:creator>
  <cp:lastModifiedBy>Francine Kouablan</cp:lastModifiedBy>
  <cp:revision>14</cp:revision>
  <cp:lastPrinted>2021-06-21T21:47:20Z</cp:lastPrinted>
  <dcterms:created xsi:type="dcterms:W3CDTF">2021-06-21T17:45:55Z</dcterms:created>
  <dcterms:modified xsi:type="dcterms:W3CDTF">2021-06-21T22:10:54Z</dcterms:modified>
</cp:coreProperties>
</file>