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25" r:id="rId3"/>
    <p:sldId id="324" r:id="rId4"/>
    <p:sldId id="327" r:id="rId5"/>
    <p:sldId id="326" r:id="rId6"/>
    <p:sldId id="306" r:id="rId7"/>
    <p:sldId id="297" r:id="rId8"/>
    <p:sldId id="307" r:id="rId9"/>
    <p:sldId id="313" r:id="rId10"/>
    <p:sldId id="308" r:id="rId11"/>
    <p:sldId id="310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96" r:id="rId21"/>
    <p:sldId id="323" r:id="rId22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23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212" autoAdjust="0"/>
  </p:normalViewPr>
  <p:slideViewPr>
    <p:cSldViewPr snapToGrid="0">
      <p:cViewPr varScale="1">
        <p:scale>
          <a:sx n="83" d="100"/>
          <a:sy n="83" d="100"/>
        </p:scale>
        <p:origin x="667" y="62"/>
      </p:cViewPr>
      <p:guideLst/>
    </p:cSldViewPr>
  </p:slideViewPr>
  <p:outlineViewPr>
    <p:cViewPr>
      <p:scale>
        <a:sx n="33" d="100"/>
        <a:sy n="33" d="100"/>
      </p:scale>
      <p:origin x="0" y="-71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35F27-2FF8-4AFA-B7BF-53D374A787EC}" type="datetimeFigureOut">
              <a:rPr lang="nl-BE" smtClean="0"/>
              <a:t>2/06/2021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08BF-EDB2-4A57-A917-401731EAD4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35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4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299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291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Changer par une photo de projet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908BF-EDB2-4A57-A917-401731EAD4B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132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703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Changer visuel</a:t>
            </a:r>
          </a:p>
        </p:txBody>
      </p:sp>
    </p:spTree>
    <p:extLst>
      <p:ext uri="{BB962C8B-B14F-4D97-AF65-F5344CB8AC3E}">
        <p14:creationId xmlns:p14="http://schemas.microsoft.com/office/powerpoint/2010/main" val="206942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8862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4557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930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1064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714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8113" y="1333500"/>
            <a:ext cx="6462712" cy="36369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1BA31-77D5-41ED-BC1A-3B573E3A702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196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3996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076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Actiris</a:t>
            </a:r>
            <a:r>
              <a:rPr lang="nl-BE" dirty="0" smtClean="0"/>
              <a:t> dienstverlening aan WZ en WG</a:t>
            </a:r>
          </a:p>
          <a:p>
            <a:endParaRPr lang="nl-BE" dirty="0" smtClean="0"/>
          </a:p>
          <a:p>
            <a:r>
              <a:rPr lang="nl-BE" dirty="0" err="1" smtClean="0"/>
              <a:t>Divresitiet</a:t>
            </a:r>
            <a:r>
              <a:rPr lang="nl-BE" dirty="0" smtClean="0"/>
              <a:t> tot het ADN </a:t>
            </a:r>
            <a:r>
              <a:rPr lang="nl-BE" dirty="0" err="1" smtClean="0"/>
              <a:t>Actiris</a:t>
            </a:r>
            <a:r>
              <a:rPr lang="nl-BE" dirty="0" smtClean="0"/>
              <a:t> : </a:t>
            </a:r>
            <a:r>
              <a:rPr lang="nl-BE" dirty="0" err="1" smtClean="0"/>
              <a:t>diverpersoneelsbestand</a:t>
            </a:r>
            <a:r>
              <a:rPr lang="nl-BE" dirty="0" smtClean="0"/>
              <a:t> + diensten</a:t>
            </a:r>
          </a:p>
          <a:p>
            <a:endParaRPr lang="nl-BE" dirty="0" smtClean="0"/>
          </a:p>
          <a:p>
            <a:r>
              <a:rPr lang="nl-BE" dirty="0" smtClean="0"/>
              <a:t>25 jaar loket antidiscriminatieµ</a:t>
            </a:r>
          </a:p>
          <a:p>
            <a:r>
              <a:rPr lang="nl-BE" dirty="0" smtClean="0"/>
              <a:t>15j dienst </a:t>
            </a:r>
            <a:r>
              <a:rPr lang="nl-BE" dirty="0" err="1" smtClean="0"/>
              <a:t>dievrsiteit</a:t>
            </a:r>
            <a:endParaRPr lang="nl-BE" dirty="0" smtClean="0"/>
          </a:p>
          <a:p>
            <a:endParaRPr lang="nl-BE" dirty="0"/>
          </a:p>
          <a:p>
            <a:pPr marL="988471" lvl="1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Actiris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=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motor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van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inclusie</a:t>
            </a:r>
            <a:endParaRPr lang="fr-BE" sz="11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988471" lvl="1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Samenwerking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met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heel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het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sociaal-economisch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weefsel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van Brussel 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en de sociale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partners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vakbonden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én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werkgevers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)</a:t>
            </a:r>
          </a:p>
          <a:p>
            <a:pPr marL="988471" lvl="1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Belang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van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overleg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en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sensibilisatie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fr-BE" sz="11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988471" lvl="1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Streven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dirty="0" err="1">
                <a:solidFill>
                  <a:srgbClr val="000090"/>
                </a:solidFill>
                <a:latin typeface="Arial"/>
                <a:cs typeface="Arial"/>
              </a:rPr>
              <a:t>naar</a:t>
            </a:r>
            <a:r>
              <a:rPr lang="fr-BE" sz="11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diepgaande</a:t>
            </a:r>
            <a:r>
              <a:rPr lang="fr-BE" sz="11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100" b="1" dirty="0" err="1">
                <a:solidFill>
                  <a:srgbClr val="000090"/>
                </a:solidFill>
                <a:latin typeface="Arial"/>
                <a:cs typeface="Arial"/>
              </a:rPr>
              <a:t>mentaliteitsverandering</a:t>
            </a:r>
            <a:endParaRPr lang="fr-BE" sz="1100" dirty="0">
              <a:solidFill>
                <a:srgbClr val="000090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08BF-EDB2-4A57-A917-401731EAD4B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185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Vanuit een verbindende communicatie.</a:t>
            </a:r>
          </a:p>
          <a:p>
            <a:r>
              <a:rPr lang="nl-BE" dirty="0" smtClean="0"/>
              <a:t>Expertise ( </a:t>
            </a:r>
            <a:r>
              <a:rPr lang="nl-BE" dirty="0" err="1" smtClean="0"/>
              <a:t>parktijk</a:t>
            </a:r>
            <a:r>
              <a:rPr lang="nl-BE" dirty="0" smtClean="0"/>
              <a:t> en theorie)</a:t>
            </a:r>
          </a:p>
          <a:p>
            <a:r>
              <a:rPr lang="nl-BE" dirty="0" smtClean="0"/>
              <a:t>Met (</a:t>
            </a:r>
            <a:r>
              <a:rPr lang="nl-BE" dirty="0" err="1" smtClean="0"/>
              <a:t>kwantiatieve</a:t>
            </a:r>
            <a:r>
              <a:rPr lang="nl-BE" dirty="0" smtClean="0"/>
              <a:t>) doelstellingen</a:t>
            </a:r>
          </a:p>
          <a:p>
            <a:r>
              <a:rPr lang="nl-BE" dirty="0" smtClean="0"/>
              <a:t>Nooit aflatende zorg voor </a:t>
            </a:r>
            <a:r>
              <a:rPr lang="nl-BE" dirty="0" err="1" smtClean="0"/>
              <a:t>efficientie</a:t>
            </a:r>
            <a:r>
              <a:rPr lang="nl-BE" dirty="0" smtClean="0"/>
              <a:t> en effectiviteit.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72904-C91C-4C29-B08B-0E29639F652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955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Actiris</a:t>
            </a:r>
            <a:r>
              <a:rPr lang="nl-BE" dirty="0" smtClean="0"/>
              <a:t> dienstverlening aan WZ en WG</a:t>
            </a:r>
          </a:p>
          <a:p>
            <a:endParaRPr lang="nl-BE" dirty="0" smtClean="0"/>
          </a:p>
          <a:p>
            <a:r>
              <a:rPr lang="nl-BE" dirty="0" err="1" smtClean="0"/>
              <a:t>Divresitiet</a:t>
            </a:r>
            <a:r>
              <a:rPr lang="nl-BE" dirty="0" smtClean="0"/>
              <a:t> tot het ADN </a:t>
            </a:r>
            <a:r>
              <a:rPr lang="nl-BE" dirty="0" err="1" smtClean="0"/>
              <a:t>Actiris</a:t>
            </a:r>
            <a:r>
              <a:rPr lang="nl-BE" dirty="0" smtClean="0"/>
              <a:t> : </a:t>
            </a:r>
            <a:r>
              <a:rPr lang="nl-BE" dirty="0" err="1" smtClean="0"/>
              <a:t>diverpersoneelsbestand</a:t>
            </a:r>
            <a:r>
              <a:rPr lang="nl-BE" dirty="0" smtClean="0"/>
              <a:t> + diensten</a:t>
            </a:r>
          </a:p>
          <a:p>
            <a:endParaRPr lang="nl-BE" dirty="0" smtClean="0"/>
          </a:p>
          <a:p>
            <a:r>
              <a:rPr lang="nl-BE" dirty="0" smtClean="0"/>
              <a:t>25 jaar loket antidiscriminatieµ</a:t>
            </a:r>
          </a:p>
          <a:p>
            <a:r>
              <a:rPr lang="nl-BE" dirty="0" smtClean="0"/>
              <a:t>15j dienst </a:t>
            </a:r>
            <a:r>
              <a:rPr lang="nl-BE" dirty="0" err="1" smtClean="0"/>
              <a:t>dievrsiteit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08BF-EDB2-4A57-A917-401731EAD4B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50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783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99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440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08BF-EDB2-4A57-A917-401731EAD4B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2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BC2EA64-DFB2-9542-B9D6-DA1478A53DAE}" type="datetime1">
              <a:rPr lang="fr-BE" smtClean="0"/>
              <a:t>02-06-21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56D77D-03B6-6C42-A555-675ECC38466E}" type="datetime1">
              <a:rPr lang="fr-BE" smtClean="0"/>
              <a:t>02-06-21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8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3FF56B-CC69-354F-A28A-B5468FE13439}" type="datetime1">
              <a:rPr lang="fr-BE" smtClean="0"/>
              <a:t>02-06-21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07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n /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39220" y="-1138"/>
            <a:ext cx="1381539" cy="6859137"/>
          </a:xfrm>
          <a:prstGeom prst="rect">
            <a:avLst/>
          </a:prstGeom>
          <a:solidFill>
            <a:srgbClr val="002D5D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BB8722-8107-4398-A8B6-4C2E3A0A6570}" type="datetimeFigureOut">
              <a:rPr lang="fr-BE" smtClean="0"/>
              <a:pPr/>
              <a:t>02-06-21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4E2B-9D55-4AAC-80D9-CC3D60BDEFF5}" type="slidenum">
              <a:rPr lang="fr-BE" smtClean="0"/>
              <a:t>‹nr.›</a:t>
            </a:fld>
            <a:endParaRPr lang="fr-BE"/>
          </a:p>
        </p:txBody>
      </p:sp>
      <p:pic>
        <p:nvPicPr>
          <p:cNvPr id="9" name="Picture 2" descr="Résultat de recherche d'images pour &quot;tour actiris madou&quot;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59" y="0"/>
            <a:ext cx="4571241" cy="68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1667979" y="537133"/>
            <a:ext cx="5401020" cy="109399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PLAN</a:t>
            </a:r>
            <a:endParaRPr lang="fr-BE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3" hasCustomPrompt="1"/>
          </p:nvPr>
        </p:nvSpPr>
        <p:spPr>
          <a:xfrm>
            <a:off x="838200" y="1830729"/>
            <a:ext cx="5141495" cy="377902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fr-FR" dirty="0" smtClean="0"/>
              <a:t>Titre chapitre</a:t>
            </a:r>
          </a:p>
          <a:p>
            <a:pPr lvl="0"/>
            <a:r>
              <a:rPr lang="fr-FR" dirty="0" smtClean="0"/>
              <a:t>Titre chapitre</a:t>
            </a:r>
          </a:p>
          <a:p>
            <a:pPr lvl="0"/>
            <a:r>
              <a:rPr lang="fr-FR" dirty="0" smtClean="0"/>
              <a:t>Titre chapitre</a:t>
            </a:r>
          </a:p>
          <a:p>
            <a:pPr lvl="0"/>
            <a:r>
              <a:rPr lang="fr-FR" dirty="0" smtClean="0"/>
              <a:t>Titre chapitre</a:t>
            </a:r>
          </a:p>
          <a:p>
            <a:pPr lvl="0"/>
            <a:r>
              <a:rPr lang="fr-FR" dirty="0" smtClean="0"/>
              <a:t>Titre chapitre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6699250" y="2693988"/>
            <a:ext cx="396875" cy="7540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21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809" y="5084757"/>
            <a:ext cx="396875" cy="7540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811" y="3511787"/>
            <a:ext cx="396875" cy="735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6686810" y="4273050"/>
            <a:ext cx="396875" cy="7540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6712312" y="1815826"/>
            <a:ext cx="396875" cy="7540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560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1" y="1971413"/>
            <a:ext cx="12191999" cy="2776755"/>
          </a:xfrm>
          <a:prstGeom prst="rect">
            <a:avLst/>
          </a:prstGeom>
          <a:solidFill>
            <a:srgbClr val="46678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0019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2994F1-5AAA-454E-A025-82CC6680D311}" type="datetime1">
              <a:rPr lang="fr-BE" smtClean="0"/>
              <a:t>02-06-21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38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704A1-F884-9C42-A568-09F7371ADFB2}" type="datetime1">
              <a:rPr lang="fr-BE" smtClean="0"/>
              <a:t>02-06-21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1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724935-B73F-F343-92D2-DEED8D9C35CA}" type="datetime1">
              <a:rPr lang="fr-BE" smtClean="0"/>
              <a:t>02-06-21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6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A8CD82-2754-7B47-8E08-1EFBA81ECCDC}" type="datetime1">
              <a:rPr lang="fr-BE" smtClean="0"/>
              <a:t>02-06-21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8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6A1608-47CF-CC4C-842B-8C89053D301E}" type="datetime1">
              <a:rPr lang="fr-BE" smtClean="0"/>
              <a:t>02-06-21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5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E7E8252-47C8-C841-8CCA-1CB3EDA65E08}" type="datetime1">
              <a:rPr lang="fr-BE" smtClean="0"/>
              <a:t>02-06-21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DF4822-FF63-0D44-AEFA-4216D33FEB0C}" type="datetime1">
              <a:rPr lang="fr-BE" smtClean="0"/>
              <a:t>02-06-21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9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31AD1A-C639-224A-81FE-730263BF9795}" type="datetime1">
              <a:rPr lang="fr-BE" smtClean="0"/>
              <a:t>02-06-21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3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8221" y="6410727"/>
            <a:ext cx="2633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253D8A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99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ckground_16-9_723X411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0" y="-1"/>
            <a:ext cx="12139135" cy="6897511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21219" y="1811529"/>
            <a:ext cx="11313956" cy="15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fr-BE" sz="4667" b="1" dirty="0" err="1">
                <a:solidFill>
                  <a:srgbClr val="000090"/>
                </a:solidFill>
                <a:latin typeface="Arial"/>
                <a:cs typeface="Arial"/>
              </a:rPr>
              <a:t>Actiris</a:t>
            </a:r>
            <a:r>
              <a:rPr lang="fr-BE" sz="4667" b="1" dirty="0">
                <a:solidFill>
                  <a:srgbClr val="000090"/>
                </a:solidFill>
                <a:latin typeface="Arial"/>
                <a:cs typeface="Arial"/>
              </a:rPr>
              <a:t> Inclusive</a:t>
            </a:r>
          </a:p>
          <a:p>
            <a:pPr algn="ctr" defTabSz="609585">
              <a:defRPr/>
            </a:pPr>
            <a:r>
              <a:rPr lang="fr-BE" sz="2400" dirty="0">
                <a:solidFill>
                  <a:srgbClr val="000090"/>
                </a:solidFill>
                <a:latin typeface="Arial"/>
                <a:cs typeface="Arial"/>
              </a:rPr>
              <a:t>Service Diversité – </a:t>
            </a:r>
            <a:r>
              <a:rPr lang="fr-BE" sz="2400" dirty="0" err="1">
                <a:solidFill>
                  <a:srgbClr val="000090"/>
                </a:solidFill>
                <a:latin typeface="Arial"/>
                <a:cs typeface="Arial"/>
              </a:rPr>
              <a:t>Dienst</a:t>
            </a:r>
            <a:r>
              <a:rPr lang="fr-BE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400" dirty="0" err="1">
                <a:solidFill>
                  <a:srgbClr val="000090"/>
                </a:solidFill>
                <a:latin typeface="Arial"/>
                <a:cs typeface="Arial"/>
              </a:rPr>
              <a:t>Diversiteit</a:t>
            </a:r>
            <a:endParaRPr lang="fr-BE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 defTabSz="609585">
              <a:defRPr/>
            </a:pPr>
            <a:r>
              <a:rPr lang="fr-BE" sz="2400" dirty="0">
                <a:solidFill>
                  <a:srgbClr val="000090"/>
                </a:solidFill>
                <a:latin typeface="Arial"/>
                <a:cs typeface="Arial"/>
              </a:rPr>
              <a:t>Service Anti-discrimination – </a:t>
            </a:r>
            <a:r>
              <a:rPr lang="fr-BE" sz="2400" dirty="0" err="1">
                <a:solidFill>
                  <a:srgbClr val="000090"/>
                </a:solidFill>
                <a:latin typeface="Arial"/>
                <a:cs typeface="Arial"/>
              </a:rPr>
              <a:t>Dienst</a:t>
            </a:r>
            <a:r>
              <a:rPr lang="fr-BE" sz="2400" dirty="0">
                <a:solidFill>
                  <a:srgbClr val="000090"/>
                </a:solidFill>
                <a:latin typeface="Arial"/>
                <a:cs typeface="Arial"/>
              </a:rPr>
              <a:t> Anti-</a:t>
            </a:r>
            <a:r>
              <a:rPr lang="fr-BE" sz="2400" dirty="0" err="1">
                <a:solidFill>
                  <a:srgbClr val="000090"/>
                </a:solidFill>
                <a:latin typeface="Arial"/>
                <a:cs typeface="Arial"/>
              </a:rPr>
              <a:t>discriminatie</a:t>
            </a:r>
            <a:endParaRPr lang="fr-BE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16133" y="5313125"/>
            <a:ext cx="1106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fr-BE" sz="1600" dirty="0">
                <a:solidFill>
                  <a:srgbClr val="6D6E71"/>
                </a:solidFill>
                <a:latin typeface="Arial"/>
                <a:cs typeface="Arial"/>
              </a:rPr>
              <a:t>02/06/2021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B2C4D20D-3161-4EC6-B5A4-7350314B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98" y="3974961"/>
            <a:ext cx="113139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Cathy Van </a:t>
            </a:r>
            <a:r>
              <a:rPr lang="fr-BE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Remoortere</a:t>
            </a: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Directrice </a:t>
            </a:r>
            <a:r>
              <a:rPr lang="fr-BE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Arbeidsmarkt</a:t>
            </a: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&amp; </a:t>
            </a:r>
            <a:r>
              <a:rPr lang="fr-BE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Inclusie</a:t>
            </a: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fr-BE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Actiris</a:t>
            </a:r>
            <a:endParaRPr lang="fr-BE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 defTabSz="609585">
              <a:defRPr/>
            </a:pP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Fatima </a:t>
            </a:r>
            <a:r>
              <a:rPr lang="fr-BE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Zibouh</a:t>
            </a:r>
            <a:r>
              <a:rPr lang="fr-BE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Manager &amp; Experte Service Anti-discrimination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02881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0"/>
            <a:ext cx="12193576" cy="6858000"/>
          </a:xfrm>
          <a:prstGeom prst="rect">
            <a:avLst/>
          </a:prstGeom>
        </p:spPr>
      </p:pic>
      <p:pic>
        <p:nvPicPr>
          <p:cNvPr id="3" name="Image 2" descr="Outils et manuels de bricolage">
            <a:extLst>
              <a:ext uri="{FF2B5EF4-FFF2-40B4-BE49-F238E27FC236}">
                <a16:creationId xmlns="" xmlns:a16="http://schemas.microsoft.com/office/drawing/2014/main" id="{DBEF912F-2E7E-4A59-B993-E7FFCEE07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3"/>
          <a:stretch/>
        </p:blipFill>
        <p:spPr>
          <a:xfrm>
            <a:off x="8569867" y="2178987"/>
            <a:ext cx="3133444" cy="3495679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4857" y="835310"/>
            <a:ext cx="7858693" cy="715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lvl="1" indent="0" algn="just">
              <a:lnSpc>
                <a:spcPct val="140000"/>
              </a:lnSpc>
              <a:defRPr/>
            </a:pPr>
            <a:r>
              <a:rPr lang="fr-BE" sz="2400" dirty="0">
                <a:solidFill>
                  <a:srgbClr val="000090"/>
                </a:solidFill>
              </a:rPr>
              <a:t>→ </a:t>
            </a:r>
            <a:r>
              <a:rPr lang="fr-BE" sz="2400" b="1" dirty="0">
                <a:solidFill>
                  <a:srgbClr val="000090"/>
                </a:solidFill>
              </a:rPr>
              <a:t>Nouveaux instruments de la Diversité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90"/>
                </a:solidFill>
              </a:rPr>
              <a:t>Adaptation aux réalités bruxelloises : 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b="1" i="1" dirty="0">
                <a:solidFill>
                  <a:srgbClr val="000090"/>
                </a:solidFill>
              </a:rPr>
              <a:t>Déclaration d’intention </a:t>
            </a:r>
            <a:r>
              <a:rPr lang="fr-BE" sz="2000" dirty="0">
                <a:solidFill>
                  <a:srgbClr val="000090"/>
                </a:solidFill>
              </a:rPr>
              <a:t>concernant la Diversité et la lutte contre les discriminations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b="1" i="1" dirty="0">
                <a:solidFill>
                  <a:srgbClr val="000090"/>
                </a:solidFill>
              </a:rPr>
              <a:t>Plan global 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b="1" i="1" dirty="0">
                <a:solidFill>
                  <a:srgbClr val="000090"/>
                </a:solidFill>
              </a:rPr>
              <a:t>Plan thématique 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b="1" i="1" dirty="0">
                <a:solidFill>
                  <a:srgbClr val="000090"/>
                </a:solidFill>
              </a:rPr>
              <a:t>Mini plan </a:t>
            </a:r>
            <a:endParaRPr lang="nl-BE" sz="2000" dirty="0">
              <a:solidFill>
                <a:srgbClr val="00009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90"/>
                </a:solidFill>
              </a:rPr>
              <a:t>Actions sectorielles 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nl-BE" sz="2000" dirty="0">
              <a:solidFill>
                <a:srgbClr val="00009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90"/>
                </a:solidFill>
              </a:rPr>
              <a:t>Présence d’</a:t>
            </a:r>
            <a:r>
              <a:rPr lang="fr-BE" sz="2000" i="1" dirty="0">
                <a:solidFill>
                  <a:srgbClr val="000090"/>
                </a:solidFill>
              </a:rPr>
              <a:t>objectifs chiffrés de recrutement des groupes cibles</a:t>
            </a:r>
            <a:r>
              <a:rPr lang="fr-BE" sz="2000" dirty="0">
                <a:solidFill>
                  <a:srgbClr val="000090"/>
                </a:solidFill>
              </a:rPr>
              <a:t> dans les plans (pour la première fois)</a:t>
            </a:r>
            <a:endParaRPr lang="nl-BE" sz="2000" dirty="0">
              <a:solidFill>
                <a:srgbClr val="000090"/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29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-75271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4602" y="1240662"/>
            <a:ext cx="11433191" cy="55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→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Resultaten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sinds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2010</a:t>
            </a: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1180559" lvl="2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243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werkgevers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1180559" lvl="2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lvl="1" indent="0" algn="just">
              <a:lnSpc>
                <a:spcPct val="140000"/>
              </a:lnSpc>
              <a:defRPr/>
            </a:pPr>
            <a:r>
              <a:rPr lang="fr-BE" sz="2400" dirty="0">
                <a:solidFill>
                  <a:srgbClr val="000090"/>
                </a:solidFill>
              </a:rPr>
              <a:t>→ </a:t>
            </a:r>
            <a:r>
              <a:rPr lang="fr-BE" sz="2400" b="1" dirty="0" err="1">
                <a:solidFill>
                  <a:srgbClr val="000090"/>
                </a:solidFill>
              </a:rPr>
              <a:t>Resultaten</a:t>
            </a:r>
            <a:r>
              <a:rPr lang="fr-BE" sz="2400" b="1" dirty="0">
                <a:solidFill>
                  <a:srgbClr val="000090"/>
                </a:solidFill>
              </a:rPr>
              <a:t> 2020</a:t>
            </a:r>
            <a:endParaRPr kumimoji="0" lang="fr-BE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1180559" lvl="2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fr-B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73 000 </a:t>
            </a:r>
            <a:r>
              <a:rPr lang="fr-BE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werknemers</a:t>
            </a:r>
            <a:endParaRPr lang="fr-B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94934" lvl="3" algn="just">
              <a:lnSpc>
                <a:spcPct val="140000"/>
              </a:lnSpc>
              <a:buFont typeface="Courier New" panose="02070309020205020404" pitchFamily="49" charset="0"/>
              <a:buChar char="o"/>
              <a:defRPr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50 000 </a:t>
            </a:r>
            <a:r>
              <a:rPr lang="fr-B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privésector</a:t>
            </a:r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94934" lvl="3" algn="just">
              <a:lnSpc>
                <a:spcPct val="14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fr-BE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23 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000 </a:t>
            </a:r>
            <a:r>
              <a:rPr lang="fr-B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publieke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sector</a:t>
            </a:r>
            <a:endParaRPr kumimoji="0" lang="fr-BE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1AB56A85-1ACA-4773-B23D-C7BFAC91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58" y="1955260"/>
            <a:ext cx="2342610" cy="1963805"/>
          </a:xfrm>
          <a:prstGeom prst="rect">
            <a:avLst/>
          </a:prstGeom>
        </p:spPr>
      </p:pic>
      <p:pic>
        <p:nvPicPr>
          <p:cNvPr id="1026" name="Picture 2" descr="Pas jij bij BNP Paribas Fortis?">
            <a:extLst>
              <a:ext uri="{FF2B5EF4-FFF2-40B4-BE49-F238E27FC236}">
                <a16:creationId xmlns="" xmlns:a16="http://schemas.microsoft.com/office/drawing/2014/main" id="{26F43984-6DBC-4FE7-970F-BE85E3EF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61" y="1049015"/>
            <a:ext cx="2437115" cy="24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power (uitzendbedrijf) - Wikipedia">
            <a:extLst>
              <a:ext uri="{FF2B5EF4-FFF2-40B4-BE49-F238E27FC236}">
                <a16:creationId xmlns="" xmlns:a16="http://schemas.microsoft.com/office/drawing/2014/main" id="{3FFF5F9F-22D6-44A6-8F90-8C3BAC83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88" y="3623369"/>
            <a:ext cx="2114390" cy="18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di logo | Auto emblemen, Audi, Auto">
            <a:extLst>
              <a:ext uri="{FF2B5EF4-FFF2-40B4-BE49-F238E27FC236}">
                <a16:creationId xmlns="" xmlns:a16="http://schemas.microsoft.com/office/drawing/2014/main" id="{29A759C7-C025-49D5-9F4E-7C7B9482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5" y="4200728"/>
            <a:ext cx="2634746" cy="19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yrla Hounsougbo : &quot;Travailler chez Léon de Bruxelles nécessite avant tout  des qualités humaines&quot;">
            <a:extLst>
              <a:ext uri="{FF2B5EF4-FFF2-40B4-BE49-F238E27FC236}">
                <a16:creationId xmlns="" xmlns:a16="http://schemas.microsoft.com/office/drawing/2014/main" id="{C9A9328A-8075-4780-AD81-5973A879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2" y="190297"/>
            <a:ext cx="1984396" cy="19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uis van het Nederlands Brussel | LinkedIn">
            <a:extLst>
              <a:ext uri="{FF2B5EF4-FFF2-40B4-BE49-F238E27FC236}">
                <a16:creationId xmlns="" xmlns:a16="http://schemas.microsoft.com/office/drawing/2014/main" id="{F59ECC5E-FD0D-4233-9ABF-063E9809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072" y="150825"/>
            <a:ext cx="1676133" cy="16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3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5EF3F9-E431-4117-9E25-D701FA3A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="" xmlns:a16="http://schemas.microsoft.com/office/drawing/2014/main" id="{3CB02A2E-3E1B-4C8B-A109-303323CE2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3404457"/>
            <a:ext cx="1310640" cy="91744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864155C-DAEC-486F-98A0-17A82E35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 descr="background_16-9_723X411_texte_2.jpg">
            <a:extLst>
              <a:ext uri="{FF2B5EF4-FFF2-40B4-BE49-F238E27FC236}">
                <a16:creationId xmlns="" xmlns:a16="http://schemas.microsoft.com/office/drawing/2014/main" id="{8332C934-D532-45E8-8517-C6AF7A982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-291829"/>
            <a:ext cx="12193576" cy="6858000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BDBBF992-4BCC-4D36-BF5E-F0C7265DC112}"/>
              </a:ext>
            </a:extLst>
          </p:cNvPr>
          <p:cNvSpPr txBox="1">
            <a:spLocks/>
          </p:cNvSpPr>
          <p:nvPr/>
        </p:nvSpPr>
        <p:spPr>
          <a:xfrm>
            <a:off x="218221" y="6410727"/>
            <a:ext cx="2633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067" kern="1200">
                <a:solidFill>
                  <a:srgbClr val="253D8A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AECF91-F3AC-4F4D-B04D-D67EA5B6CD3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0C634F2-27AF-4FB6-9B6D-6465508F0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95" y="650907"/>
            <a:ext cx="8067291" cy="5647104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F79B6C46-1E99-4067-A3EA-7C104299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485" y="382229"/>
            <a:ext cx="904032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 Diversité </a:t>
            </a:r>
            <a:r>
              <a:rPr kumimoji="0" lang="nl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lang="nl-BE" sz="3733" b="1" dirty="0">
                <a:solidFill>
                  <a:srgbClr val="000090"/>
                </a:solidFill>
                <a:latin typeface="Arial"/>
                <a:cs typeface="Arial"/>
              </a:rPr>
              <a:t>u-</a:t>
            </a:r>
            <a:r>
              <a:rPr lang="nl-BE" sz="3733" b="1" dirty="0" err="1">
                <a:solidFill>
                  <a:srgbClr val="000090"/>
                </a:solidFill>
                <a:latin typeface="Arial"/>
                <a:cs typeface="Arial"/>
              </a:rPr>
              <a:t>delà</a:t>
            </a:r>
            <a:r>
              <a:rPr lang="nl-BE" sz="3733" b="1" dirty="0">
                <a:solidFill>
                  <a:srgbClr val="000090"/>
                </a:solidFill>
                <a:latin typeface="Arial"/>
                <a:cs typeface="Arial"/>
              </a:rPr>
              <a:t> des </a:t>
            </a:r>
            <a:r>
              <a:rPr lang="nl-BE" sz="3733" b="1" dirty="0" err="1">
                <a:solidFill>
                  <a:srgbClr val="000090"/>
                </a:solidFill>
                <a:latin typeface="Arial"/>
                <a:cs typeface="Arial"/>
              </a:rPr>
              <a:t>employeurs</a:t>
            </a:r>
            <a:endParaRPr lang="fr-BE" sz="3733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97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7724" y="1644808"/>
            <a:ext cx="11433191" cy="513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4 </a:t>
            </a: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december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2019: </a:t>
            </a: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Hervorming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loket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naar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‘Actiris Inclusive – </a:t>
            </a: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dienst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fr-BE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Antidiscriminatie</a:t>
            </a:r>
            <a:r>
              <a:rPr lang="fr-BE" sz="2667" b="1" dirty="0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kumimoji="0" lang="fr-BE" sz="2667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474121" lvl="1" indent="0" algn="just">
              <a:lnSpc>
                <a:spcPct val="140000"/>
              </a:lnSpc>
              <a:defRPr/>
            </a:pPr>
            <a:r>
              <a:rPr lang="fr-B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→ Het </a:t>
            </a:r>
            <a:r>
              <a:rPr lang="fr-BE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centrale </a:t>
            </a:r>
            <a:r>
              <a:rPr lang="fr-BE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aanspreekpunt</a:t>
            </a:r>
            <a:r>
              <a:rPr lang="fr-BE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voor </a:t>
            </a:r>
            <a:r>
              <a:rPr lang="fr-BE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discriminatie</a:t>
            </a:r>
            <a:r>
              <a:rPr lang="fr-B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op de </a:t>
            </a:r>
            <a:r>
              <a:rPr lang="fr-B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Brusselse</a:t>
            </a:r>
            <a:r>
              <a:rPr lang="fr-B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BE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arbeidsmarkt</a:t>
            </a:r>
            <a:endParaRPr lang="fr-BE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74121" lvl="1" indent="0" algn="just">
              <a:lnSpc>
                <a:spcPct val="140000"/>
              </a:lnSpc>
              <a:defRPr/>
            </a:pPr>
            <a:endParaRPr lang="fr-BE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552034" lvl="3" indent="0" algn="just">
              <a:lnSpc>
                <a:spcPct val="140000"/>
              </a:lnSpc>
              <a:defRPr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kumimoji="0" lang="fr-BE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67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9485" y="382229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</a:t>
            </a:r>
            <a:r>
              <a:rPr kumimoji="0" lang="fr-BE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Dienst</a:t>
            </a: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Anti-</a:t>
            </a:r>
            <a:r>
              <a:rPr kumimoji="0" lang="fr-BE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discriminatie</a:t>
            </a:r>
            <a:endParaRPr kumimoji="0" lang="fr-BE" sz="3733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5" y="4019451"/>
            <a:ext cx="2425348" cy="2388414"/>
          </a:xfrm>
          <a:prstGeom prst="rect">
            <a:avLst/>
          </a:prstGeom>
        </p:spPr>
      </p:pic>
      <p:pic>
        <p:nvPicPr>
          <p:cNvPr id="11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064" y="4019451"/>
            <a:ext cx="2400709" cy="2388414"/>
          </a:xfrm>
          <a:prstGeom prst="rect">
            <a:avLst/>
          </a:prstGeom>
        </p:spPr>
      </p:pic>
      <p:pic>
        <p:nvPicPr>
          <p:cNvPr id="12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82" y="4019451"/>
            <a:ext cx="2668034" cy="2388414"/>
          </a:xfrm>
          <a:prstGeom prst="rect">
            <a:avLst/>
          </a:prstGeom>
        </p:spPr>
      </p:pic>
      <p:pic>
        <p:nvPicPr>
          <p:cNvPr id="1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0666" y="3984205"/>
            <a:ext cx="2442304" cy="24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1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7724" y="1644808"/>
            <a:ext cx="11433191" cy="249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kumimoji="0" lang="fr-BE" sz="2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67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43557" y="441436"/>
            <a:ext cx="81541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cs typeface="Arial"/>
              </a:rPr>
              <a:t>3. </a:t>
            </a:r>
            <a:r>
              <a:rPr lang="fr-BE" sz="3200" b="1" dirty="0">
                <a:solidFill>
                  <a:srgbClr val="000090"/>
                </a:solidFill>
                <a:latin typeface="Arial"/>
                <a:cs typeface="Arial"/>
              </a:rPr>
              <a:t>Service Anti-discrimination</a:t>
            </a:r>
            <a:endParaRPr kumimoji="0" lang="fr-BE" sz="3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="" xmlns:a16="http://schemas.microsoft.com/office/drawing/2014/main" id="{1C26B8A5-2F43-4D1F-B4CF-6AF00F0BA119}"/>
              </a:ext>
            </a:extLst>
          </p:cNvPr>
          <p:cNvSpPr/>
          <p:nvPr/>
        </p:nvSpPr>
        <p:spPr>
          <a:xfrm>
            <a:off x="-1116764" y="1702841"/>
            <a:ext cx="8556276" cy="453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0090"/>
                </a:solidFill>
                <a:latin typeface="Arial"/>
                <a:cs typeface="Arial"/>
              </a:rPr>
              <a:t> Être un </a:t>
            </a:r>
            <a:r>
              <a:rPr lang="fr-FR" sz="2000" b="1" dirty="0">
                <a:solidFill>
                  <a:srgbClr val="000090"/>
                </a:solidFill>
                <a:latin typeface="Arial"/>
                <a:cs typeface="Arial"/>
              </a:rPr>
              <a:t>service de référence </a:t>
            </a:r>
            <a:r>
              <a:rPr lang="fr-FR" sz="2000" dirty="0">
                <a:solidFill>
                  <a:srgbClr val="000090"/>
                </a:solidFill>
                <a:latin typeface="Arial"/>
                <a:cs typeface="Arial"/>
              </a:rPr>
              <a:t>en matière de discrimination à l’embauche en Région de Bruxelles-Capitale</a:t>
            </a:r>
          </a:p>
          <a:p>
            <a:pPr marL="1894934" lvl="3" algn="just">
              <a:defRPr/>
            </a:pPr>
            <a:endParaRPr lang="fr-FR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000090"/>
                </a:solidFill>
                <a:latin typeface="Arial"/>
                <a:cs typeface="Arial"/>
              </a:rPr>
              <a:t> Récolter des signalements liés à la discrimination à l’embauche </a:t>
            </a:r>
            <a:r>
              <a:rPr lang="fr-FR" sz="2000" dirty="0">
                <a:solidFill>
                  <a:srgbClr val="000090"/>
                </a:solidFill>
                <a:latin typeface="Arial"/>
                <a:cs typeface="Arial"/>
              </a:rPr>
              <a:t>et lutter contre le sous-rapportage de ces faits, en visant notamment les publics désaffiliés</a:t>
            </a:r>
          </a:p>
          <a:p>
            <a:pPr marL="1894934" lvl="3" algn="just">
              <a:defRPr/>
            </a:pPr>
            <a:endParaRPr lang="fr-FR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894934" lvl="3" algn="just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rgbClr val="000090"/>
                </a:solidFill>
                <a:latin typeface="Arial"/>
                <a:cs typeface="Arial"/>
              </a:rPr>
              <a:t> Aller au-delà des signalements pour répondre au besoin des CE fragilisés en fournissant des </a:t>
            </a:r>
            <a:r>
              <a:rPr lang="fr-FR" sz="2000" b="1" dirty="0">
                <a:solidFill>
                  <a:srgbClr val="000090"/>
                </a:solidFill>
                <a:latin typeface="Arial"/>
                <a:cs typeface="Arial"/>
              </a:rPr>
              <a:t>solutions vers la (re)mise à l’emploi </a:t>
            </a:r>
            <a:r>
              <a:rPr lang="fr-FR" sz="2000" dirty="0">
                <a:solidFill>
                  <a:srgbClr val="000090"/>
                </a:solidFill>
                <a:latin typeface="Arial"/>
                <a:cs typeface="Arial"/>
              </a:rPr>
              <a:t>(job, stage, formation ou VDC)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-171687"/>
            <a:ext cx="4597833" cy="70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9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7724" y="1644808"/>
            <a:ext cx="11433191" cy="249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1894934" marR="0" lvl="3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1894934" marR="0" lvl="3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1894934" marR="0" lvl="3" indent="-3429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67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="" xmlns:a16="http://schemas.microsoft.com/office/drawing/2014/main" id="{5A4D70D6-E703-4677-9848-5B5A0018A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3" y="395925"/>
            <a:ext cx="7083781" cy="65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BB9A3CA-7837-4E80-AC15-694CBB5C6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276850" cy="3276600"/>
          </a:xfrm>
          <a:prstGeom prst="rect">
            <a:avLst/>
          </a:prstGeom>
        </p:spPr>
      </p:pic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48"/>
            <a:ext cx="12193576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429" y="76200"/>
            <a:ext cx="8381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40873" y="1457309"/>
            <a:ext cx="10636603" cy="21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600" b="1" dirty="0">
                <a:solidFill>
                  <a:srgbClr val="000090"/>
                </a:solidFill>
              </a:rPr>
              <a:t>215 </a:t>
            </a:r>
            <a:r>
              <a:rPr lang="fr-BE" sz="2600" b="1" dirty="0" err="1">
                <a:solidFill>
                  <a:srgbClr val="000090"/>
                </a:solidFill>
              </a:rPr>
              <a:t>meldingen</a:t>
            </a:r>
            <a:r>
              <a:rPr lang="fr-BE" sz="2600" b="1" dirty="0">
                <a:solidFill>
                  <a:srgbClr val="000090"/>
                </a:solidFill>
              </a:rPr>
              <a:t> </a:t>
            </a:r>
            <a:r>
              <a:rPr lang="fr-BE" sz="2600" dirty="0">
                <a:solidFill>
                  <a:srgbClr val="000090"/>
                </a:solidFill>
              </a:rPr>
              <a:t>in 2020 </a:t>
            </a:r>
            <a:endParaRPr lang="fr-BE" sz="1400" dirty="0">
              <a:solidFill>
                <a:srgbClr val="000090"/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6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i="1" dirty="0">
                <a:solidFill>
                  <a:srgbClr val="000090"/>
                </a:solidFill>
                <a:latin typeface="Arial"/>
                <a:cs typeface="Arial"/>
              </a:rPr>
              <a:t>		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B0F61A67-E6F9-4F2D-B05D-7FD96D24A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27" y="4479348"/>
            <a:ext cx="6243592" cy="1721866"/>
          </a:xfrm>
          <a:prstGeom prst="rect">
            <a:avLst/>
          </a:prstGeom>
        </p:spPr>
      </p:pic>
      <p:sp>
        <p:nvSpPr>
          <p:cNvPr id="15" name="Pijl: gebogen 14">
            <a:extLst>
              <a:ext uri="{FF2B5EF4-FFF2-40B4-BE49-F238E27FC236}">
                <a16:creationId xmlns="" xmlns:a16="http://schemas.microsoft.com/office/drawing/2014/main" id="{7CA731B1-8A0E-4513-BC92-3961304FDBD9}"/>
              </a:ext>
            </a:extLst>
          </p:cNvPr>
          <p:cNvSpPr/>
          <p:nvPr/>
        </p:nvSpPr>
        <p:spPr>
          <a:xfrm rot="5400000">
            <a:off x="5794092" y="2076155"/>
            <a:ext cx="1133575" cy="1150070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667271" y="3423940"/>
          <a:ext cx="5126366" cy="105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6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1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3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300" dirty="0">
                          <a:effectLst/>
                        </a:rPr>
                        <a:t> 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 err="1">
                          <a:effectLst/>
                        </a:rPr>
                        <a:t>Meldingen</a:t>
                      </a:r>
                      <a:r>
                        <a:rPr lang="fr-FR" sz="1300" dirty="0">
                          <a:effectLst/>
                        </a:rPr>
                        <a:t> (</a:t>
                      </a:r>
                      <a:r>
                        <a:rPr lang="fr-FR" sz="1300" dirty="0" err="1">
                          <a:effectLst/>
                        </a:rPr>
                        <a:t>target</a:t>
                      </a:r>
                      <a:r>
                        <a:rPr lang="fr-FR" sz="1300" dirty="0">
                          <a:effectLst/>
                        </a:rPr>
                        <a:t>)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Dossiers (target)</a:t>
                      </a:r>
                      <a:endParaRPr lang="nl-BE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>
                          <a:effectLst/>
                        </a:rPr>
                        <a:t>2019</a:t>
                      </a:r>
                      <a:endParaRPr lang="nl-BE" sz="13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127 (125)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66 (80)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2020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215 (150)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134 (100)</a:t>
                      </a:r>
                      <a:endParaRPr lang="nl-BE" sz="13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55" marR="9135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16046" y="399140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BE" sz="3600" b="1" dirty="0" smtClean="0">
                <a:solidFill>
                  <a:srgbClr val="000090"/>
                </a:solidFill>
                <a:latin typeface="Arial"/>
                <a:cs typeface="Arial"/>
              </a:rPr>
              <a:t>Quelques chiffres…</a:t>
            </a:r>
            <a:endParaRPr lang="fr-BE" sz="36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25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76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60A25A6-E2D0-472B-A965-AC4C16CED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44" y="552571"/>
            <a:ext cx="9036506" cy="55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76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="" xmlns:a16="http://schemas.microsoft.com/office/drawing/2014/main" id="{8DA2F534-DFBA-4DA4-988C-1AED12E7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87" y="639244"/>
            <a:ext cx="8730777" cy="55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764" y="537133"/>
            <a:ext cx="6570235" cy="1093990"/>
          </a:xfrm>
        </p:spPr>
        <p:txBody>
          <a:bodyPr/>
          <a:lstStyle/>
          <a:p>
            <a:r>
              <a:rPr lang="fr-BE" dirty="0" smtClean="0"/>
              <a:t>TABLES DE MATIERE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1362" y="2511448"/>
            <a:ext cx="5378333" cy="6100292"/>
          </a:xfrm>
        </p:spPr>
        <p:txBody>
          <a:bodyPr>
            <a:normAutofit/>
          </a:bodyPr>
          <a:lstStyle/>
          <a:p>
            <a:r>
              <a:rPr lang="fr-BE" sz="2500" dirty="0" smtClean="0"/>
              <a:t>Introduction</a:t>
            </a:r>
          </a:p>
          <a:p>
            <a:r>
              <a:rPr lang="fr-BE" sz="2500" dirty="0"/>
              <a:t>Le </a:t>
            </a:r>
            <a:r>
              <a:rPr lang="fr-BE" sz="2500" dirty="0" smtClean="0"/>
              <a:t>Service Diversité</a:t>
            </a:r>
          </a:p>
          <a:p>
            <a:r>
              <a:rPr lang="fr-BE" sz="2500" dirty="0" smtClean="0"/>
              <a:t>Le Service Anti-discrimination</a:t>
            </a:r>
          </a:p>
          <a:p>
            <a:endParaRPr lang="fr-BE" sz="2500" dirty="0" smtClean="0"/>
          </a:p>
          <a:p>
            <a:endParaRPr lang="fr-BE" sz="2500" dirty="0" smtClean="0"/>
          </a:p>
          <a:p>
            <a:endParaRPr lang="fr-BE" sz="25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6686811" y="7371080"/>
            <a:ext cx="379008" cy="45719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6686811" y="3989307"/>
            <a:ext cx="396875" cy="735562"/>
          </a:xfrm>
        </p:spPr>
        <p:txBody>
          <a:bodyPr/>
          <a:lstStyle/>
          <a:p>
            <a:r>
              <a:rPr lang="fr-BE" dirty="0" smtClean="0">
                <a:solidFill>
                  <a:srgbClr val="FEE123"/>
                </a:solidFill>
              </a:rPr>
              <a:t>3</a:t>
            </a:r>
            <a:endParaRPr lang="fr-BE" dirty="0">
              <a:solidFill>
                <a:srgbClr val="FEE123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6712312" y="2547346"/>
            <a:ext cx="396875" cy="754062"/>
          </a:xfrm>
        </p:spPr>
        <p:txBody>
          <a:bodyPr/>
          <a:lstStyle/>
          <a:p>
            <a:r>
              <a:rPr lang="fr-BE" dirty="0" smtClean="0">
                <a:solidFill>
                  <a:srgbClr val="FEE123"/>
                </a:solidFill>
              </a:rPr>
              <a:t>1</a:t>
            </a:r>
            <a:endParaRPr lang="fr-BE" dirty="0">
              <a:solidFill>
                <a:srgbClr val="FEE123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699250" y="3232468"/>
            <a:ext cx="396875" cy="754062"/>
          </a:xfrm>
        </p:spPr>
        <p:txBody>
          <a:bodyPr/>
          <a:lstStyle/>
          <a:p>
            <a:r>
              <a:rPr lang="fr-BE" dirty="0" smtClean="0">
                <a:solidFill>
                  <a:srgbClr val="FEE123"/>
                </a:solidFill>
              </a:rPr>
              <a:t>2</a:t>
            </a:r>
            <a:endParaRPr lang="fr-BE" dirty="0">
              <a:solidFill>
                <a:srgbClr val="FEE123"/>
              </a:solidFill>
            </a:endParaRP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2789839" y="5036161"/>
            <a:ext cx="396875" cy="754062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 flipV="1">
            <a:off x="5197549" y="7499926"/>
            <a:ext cx="396875" cy="73891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76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48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40590" y="1250089"/>
            <a:ext cx="11433191" cy="51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667" b="1" dirty="0" smtClean="0">
                <a:solidFill>
                  <a:srgbClr val="000090"/>
                </a:solidFill>
                <a:latin typeface="Arial"/>
                <a:cs typeface="Arial"/>
              </a:rPr>
              <a:t>Quelques défis… </a:t>
            </a:r>
            <a:endParaRPr lang="fr-BE" sz="2667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352009" lvl="2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2000" dirty="0">
                <a:solidFill>
                  <a:srgbClr val="000090"/>
                </a:solidFill>
                <a:latin typeface="Arial"/>
                <a:cs typeface="Arial"/>
              </a:rPr>
              <a:t>Enjeu du sous-rapportage des signalements </a:t>
            </a:r>
          </a:p>
          <a:p>
            <a:pPr marL="1352009" lvl="2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2000" dirty="0">
                <a:solidFill>
                  <a:srgbClr val="000090"/>
                </a:solidFill>
                <a:latin typeface="Arial"/>
                <a:cs typeface="Arial"/>
              </a:rPr>
              <a:t>Enjeu de la collaboration avec les acteurs </a:t>
            </a:r>
            <a:r>
              <a:rPr lang="fr-BE" sz="2000" dirty="0" smtClean="0">
                <a:solidFill>
                  <a:srgbClr val="000090"/>
                </a:solidFill>
                <a:latin typeface="Arial"/>
                <a:cs typeface="Arial"/>
              </a:rPr>
              <a:t>de terrain</a:t>
            </a:r>
            <a:endParaRPr lang="fr-BE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352009" lvl="2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2000" dirty="0">
                <a:solidFill>
                  <a:srgbClr val="000090"/>
                </a:solidFill>
                <a:latin typeface="Arial"/>
                <a:cs typeface="Arial"/>
              </a:rPr>
              <a:t>Enjeu de la désaffiliation</a:t>
            </a:r>
          </a:p>
          <a:p>
            <a:pPr marL="1352009" lvl="2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2000" dirty="0">
                <a:solidFill>
                  <a:srgbClr val="000090"/>
                </a:solidFill>
                <a:latin typeface="Arial"/>
                <a:cs typeface="Arial"/>
              </a:rPr>
              <a:t>Enjeu de la fracture numérique et sociale</a:t>
            </a:r>
          </a:p>
          <a:p>
            <a:pPr marL="1352009" lvl="2" indent="-51435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BE" sz="2000" dirty="0">
                <a:solidFill>
                  <a:srgbClr val="000090"/>
                </a:solidFill>
                <a:latin typeface="Arial"/>
                <a:cs typeface="Arial"/>
              </a:rPr>
              <a:t>Enjeu de la mise à l’emploi</a:t>
            </a:r>
          </a:p>
          <a:p>
            <a:pPr marL="931321" marR="0" lvl="1" indent="-4572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sz="2667" dirty="0">
              <a:solidFill>
                <a:srgbClr val="000090"/>
              </a:solidFill>
              <a:latin typeface="Arial"/>
              <a:cs typeface="Arial"/>
            </a:endParaRPr>
          </a:p>
          <a:p>
            <a:pPr marL="931321" marR="0" lvl="1" indent="-45720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sz="2667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9485" y="382229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BE" sz="3733" b="1" dirty="0">
                <a:solidFill>
                  <a:srgbClr val="000090"/>
                </a:solidFill>
                <a:latin typeface="Arial"/>
                <a:cs typeface="Arial"/>
              </a:rPr>
              <a:t>3. Service Anti-discrimination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70123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" y="0"/>
            <a:ext cx="12193576" cy="7004803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69449" y="1431244"/>
            <a:ext cx="6478594" cy="29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667" b="1" dirty="0" smtClean="0">
                <a:solidFill>
                  <a:srgbClr val="000090"/>
                </a:solidFill>
                <a:latin typeface="Arial"/>
                <a:cs typeface="Arial"/>
              </a:rPr>
              <a:t>Merci de votre attention</a:t>
            </a:r>
          </a:p>
          <a:p>
            <a:pPr marL="474121" marR="0" lvl="1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sz="2667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667" b="1" dirty="0" err="1" smtClean="0">
                <a:solidFill>
                  <a:srgbClr val="000090"/>
                </a:solidFill>
                <a:latin typeface="Arial"/>
                <a:cs typeface="Arial"/>
              </a:rPr>
              <a:t>Dank</a:t>
            </a:r>
            <a:r>
              <a:rPr lang="fr-BE" sz="2667" b="1" dirty="0" smtClean="0">
                <a:solidFill>
                  <a:srgbClr val="000090"/>
                </a:solidFill>
                <a:latin typeface="Arial"/>
                <a:cs typeface="Arial"/>
              </a:rPr>
              <a:t> u voor </a:t>
            </a:r>
            <a:r>
              <a:rPr lang="fr-BE" sz="2667" b="1" dirty="0" err="1" smtClean="0">
                <a:solidFill>
                  <a:srgbClr val="000090"/>
                </a:solidFill>
                <a:latin typeface="Arial"/>
                <a:cs typeface="Arial"/>
              </a:rPr>
              <a:t>uw</a:t>
            </a:r>
            <a:r>
              <a:rPr lang="fr-BE" sz="2667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b="1" dirty="0" err="1" smtClean="0">
                <a:solidFill>
                  <a:srgbClr val="000090"/>
                </a:solidFill>
                <a:latin typeface="Arial"/>
                <a:cs typeface="Arial"/>
              </a:rPr>
              <a:t>andacht</a:t>
            </a:r>
            <a:endParaRPr lang="fr-BE" sz="2667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667" b="1" dirty="0" smtClean="0">
                <a:solidFill>
                  <a:srgbClr val="000090"/>
                </a:solidFill>
                <a:latin typeface="Arial"/>
                <a:cs typeface="Arial"/>
              </a:rPr>
              <a:t>_________________________</a:t>
            </a:r>
            <a:endParaRPr lang="fr-BE" sz="2667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sz="2667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9485" y="382229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endParaRPr lang="fr-BE" sz="3733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4992" y="4998005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BE" b="1" dirty="0" smtClean="0">
                <a:solidFill>
                  <a:srgbClr val="000090"/>
                </a:solidFill>
                <a:latin typeface="Arial"/>
                <a:cs typeface="Arial"/>
              </a:rPr>
              <a:t>Cathy Van </a:t>
            </a:r>
            <a:r>
              <a:rPr lang="fr-BE" b="1" dirty="0" err="1" smtClean="0">
                <a:solidFill>
                  <a:srgbClr val="000090"/>
                </a:solidFill>
                <a:latin typeface="Arial"/>
                <a:cs typeface="Arial"/>
              </a:rPr>
              <a:t>Remoortere</a:t>
            </a:r>
            <a:endParaRPr lang="fr-BE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 algn="ctr">
              <a:defRPr/>
            </a:pPr>
            <a:r>
              <a:rPr lang="fr-BE" dirty="0" smtClean="0">
                <a:solidFill>
                  <a:srgbClr val="000090"/>
                </a:solidFill>
                <a:latin typeface="Arial"/>
                <a:cs typeface="Arial"/>
              </a:rPr>
              <a:t>cvanremoortere@actiris.be</a:t>
            </a:r>
            <a:endParaRPr lang="fr-BE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7809" y="4998004"/>
            <a:ext cx="2085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BE" b="1" dirty="0" smtClean="0">
                <a:solidFill>
                  <a:srgbClr val="000090"/>
                </a:solidFill>
                <a:latin typeface="Arial"/>
                <a:cs typeface="Arial"/>
              </a:rPr>
              <a:t>Fatima Zibouh</a:t>
            </a:r>
          </a:p>
          <a:p>
            <a:pPr lvl="0" algn="ctr">
              <a:defRPr/>
            </a:pPr>
            <a:r>
              <a:rPr lang="fr-BE" dirty="0" smtClean="0">
                <a:solidFill>
                  <a:srgbClr val="000090"/>
                </a:solidFill>
                <a:latin typeface="Arial"/>
                <a:cs typeface="Arial"/>
              </a:rPr>
              <a:t>fzibouh@actiris.be</a:t>
            </a:r>
            <a:endParaRPr lang="fr-BE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8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" y="-533401"/>
            <a:ext cx="12192001" cy="812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811757"/>
            <a:ext cx="12192000" cy="490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1000" b="1" spc="-15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Introduction</a:t>
            </a:r>
            <a:endParaRPr lang="fr-BE" sz="11000" b="1" spc="-150" dirty="0">
              <a:solidFill>
                <a:schemeClr val="accent2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6" name="Image 5" descr="base_for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" y="0"/>
            <a:ext cx="2094102" cy="18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6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r="13594"/>
          <a:stretch>
            <a:fillRect/>
          </a:stretch>
        </p:blipFill>
        <p:spPr>
          <a:xfrm>
            <a:off x="5894246" y="-9235"/>
            <a:ext cx="6657973" cy="6857999"/>
          </a:xfr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676400" y="448282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000" b="1" dirty="0" err="1" smtClean="0">
                <a:solidFill>
                  <a:schemeClr val="accent1"/>
                </a:solidFill>
              </a:rPr>
              <a:t>Actiris</a:t>
            </a:r>
            <a:r>
              <a:rPr lang="fr-BE" sz="3000" b="1" dirty="0" smtClean="0">
                <a:solidFill>
                  <a:schemeClr val="accent1"/>
                </a:solidFill>
              </a:rPr>
              <a:t> Inclusive</a:t>
            </a:r>
            <a:endParaRPr lang="fr-BE" sz="3000" b="1" dirty="0">
              <a:solidFill>
                <a:schemeClr val="accent1"/>
              </a:solidFill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944798" y="2221122"/>
            <a:ext cx="4883345" cy="1049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1600" b="1" dirty="0" smtClean="0"/>
              <a:t>Samen ijveren voor een inclusieve arbeidsmarkt in en rond het Brussels Gewest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56871" y="2896048"/>
            <a:ext cx="53373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BE" sz="1400" dirty="0"/>
              <a:t>Vanuit een uitgekiende, kwalitatieve en kwantitatieve </a:t>
            </a:r>
            <a:r>
              <a:rPr lang="nl-BE" sz="1400" b="1" dirty="0" smtClean="0"/>
              <a:t>expertise</a:t>
            </a:r>
            <a:endParaRPr lang="nl-BE" sz="1400" b="1" dirty="0"/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BE" sz="1400" dirty="0"/>
              <a:t>Door </a:t>
            </a:r>
            <a:r>
              <a:rPr lang="nl-BE" sz="1400" dirty="0" smtClean="0"/>
              <a:t>middel </a:t>
            </a:r>
            <a:r>
              <a:rPr lang="nl-BE" sz="1400" dirty="0"/>
              <a:t>van gerichte </a:t>
            </a:r>
            <a:r>
              <a:rPr lang="nl-BE" sz="1400" b="1" dirty="0"/>
              <a:t>dienstverlening </a:t>
            </a:r>
            <a:r>
              <a:rPr lang="nl-BE" sz="1400" dirty="0"/>
              <a:t>naar werkzoekenden, bedrijven, actoren uit de arbeidsbemiddeling, het middenveld en het beleid</a:t>
            </a:r>
          </a:p>
        </p:txBody>
      </p:sp>
    </p:spTree>
    <p:extLst>
      <p:ext uri="{BB962C8B-B14F-4D97-AF65-F5344CB8AC3E}">
        <p14:creationId xmlns:p14="http://schemas.microsoft.com/office/powerpoint/2010/main" val="41086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" y="-533401"/>
            <a:ext cx="12192001" cy="812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811757"/>
            <a:ext cx="12192000" cy="490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1000" b="1" spc="-15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Dienst</a:t>
            </a:r>
            <a:r>
              <a:rPr lang="fr-BE" sz="11000" b="1" spc="-150" dirty="0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BE" sz="11000" b="1" spc="-150" dirty="0" err="1" smtClean="0">
                <a:solidFill>
                  <a:schemeClr val="bg1"/>
                </a:solidFill>
                <a:latin typeface="Bahnschrift SemiLight SemiConde" panose="020B0502040204020203" pitchFamily="34" charset="0"/>
              </a:rPr>
              <a:t>Diversiteit</a:t>
            </a:r>
            <a:endParaRPr lang="fr-BE" sz="11000" b="1" spc="-150" dirty="0">
              <a:solidFill>
                <a:schemeClr val="accent2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6" name="Image 5" descr="base_for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" y="0"/>
            <a:ext cx="2094102" cy="18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8554" y="1788721"/>
            <a:ext cx="11433191" cy="35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2008 </a:t>
            </a: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kumimoji="0" lang="fr-BE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rdonnantie</a:t>
            </a: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fr-BE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strijd</a:t>
            </a: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fr-BE" sz="2667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tege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n </a:t>
            </a:r>
            <a:r>
              <a:rPr lang="fr-BE" sz="2667" dirty="0" err="1">
                <a:solidFill>
                  <a:srgbClr val="000090"/>
                </a:solidFill>
                <a:latin typeface="Arial"/>
                <a:cs typeface="Arial"/>
              </a:rPr>
              <a:t>discriminatie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 en </a:t>
            </a:r>
            <a:r>
              <a:rPr lang="fr-BE" sz="2667" dirty="0" err="1">
                <a:solidFill>
                  <a:srgbClr val="000090"/>
                </a:solidFill>
                <a:latin typeface="Arial"/>
                <a:cs typeface="Arial"/>
              </a:rPr>
              <a:t>gelijke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dirty="0" err="1">
                <a:solidFill>
                  <a:srgbClr val="000090"/>
                </a:solidFill>
                <a:latin typeface="Arial"/>
                <a:cs typeface="Arial"/>
              </a:rPr>
              <a:t>behandeling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 		op </a:t>
            </a:r>
            <a:r>
              <a:rPr lang="fr-BE" sz="2667" dirty="0" err="1">
                <a:solidFill>
                  <a:srgbClr val="000090"/>
                </a:solidFill>
                <a:latin typeface="Arial"/>
                <a:cs typeface="Arial"/>
              </a:rPr>
              <a:t>vlak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 van </a:t>
            </a:r>
            <a:r>
              <a:rPr lang="fr-BE" sz="2667" dirty="0" err="1">
                <a:solidFill>
                  <a:srgbClr val="000090"/>
                </a:solidFill>
                <a:latin typeface="Arial"/>
                <a:cs typeface="Arial"/>
              </a:rPr>
              <a:t>tewerkstelling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 → </a:t>
            </a:r>
            <a:r>
              <a:rPr lang="fr-BE" sz="2667" i="1" dirty="0">
                <a:solidFill>
                  <a:srgbClr val="000090"/>
                </a:solidFill>
                <a:latin typeface="Arial"/>
                <a:cs typeface="Arial"/>
              </a:rPr>
              <a:t>primordiale </a:t>
            </a:r>
            <a:r>
              <a:rPr lang="fr-BE" sz="2667" i="1" dirty="0" err="1">
                <a:solidFill>
                  <a:srgbClr val="000090"/>
                </a:solidFill>
                <a:latin typeface="Arial"/>
                <a:cs typeface="Arial"/>
              </a:rPr>
              <a:t>rol</a:t>
            </a:r>
            <a:r>
              <a:rPr lang="fr-BE" sz="2667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i="1" dirty="0" err="1">
                <a:solidFill>
                  <a:srgbClr val="000090"/>
                </a:solidFill>
                <a:latin typeface="Arial"/>
                <a:cs typeface="Arial"/>
              </a:rPr>
              <a:t>voor</a:t>
            </a:r>
            <a:r>
              <a:rPr lang="fr-BE" sz="2667" i="1" dirty="0">
                <a:solidFill>
                  <a:srgbClr val="000090"/>
                </a:solidFill>
                <a:latin typeface="Arial"/>
                <a:cs typeface="Arial"/>
              </a:rPr>
              <a:t> Actiris</a:t>
            </a:r>
            <a:endParaRPr lang="fr-BE" sz="2667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2016</a:t>
            </a:r>
            <a:r>
              <a:rPr kumimoji="0" lang="fr-BE" sz="2667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r>
              <a:rPr lang="fr-BE" sz="2667" dirty="0" err="1" smtClean="0">
                <a:solidFill>
                  <a:srgbClr val="000090"/>
                </a:solidFill>
                <a:latin typeface="Arial"/>
                <a:cs typeface="Arial"/>
              </a:rPr>
              <a:t>Evaluatie</a:t>
            </a:r>
            <a:r>
              <a:rPr lang="fr-BE" sz="2667" dirty="0" smtClean="0">
                <a:solidFill>
                  <a:srgbClr val="000090"/>
                </a:solidFill>
                <a:latin typeface="Arial"/>
                <a:cs typeface="Arial"/>
              </a:rPr>
              <a:t> van 10 </a:t>
            </a:r>
            <a:r>
              <a:rPr lang="fr-BE" sz="2667" dirty="0" err="1" smtClean="0">
                <a:solidFill>
                  <a:srgbClr val="000090"/>
                </a:solidFill>
                <a:latin typeface="Arial"/>
                <a:cs typeface="Arial"/>
              </a:rPr>
              <a:t>jaar</a:t>
            </a:r>
            <a:r>
              <a:rPr lang="fr-BE" sz="2667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dirty="0" err="1" smtClean="0">
                <a:solidFill>
                  <a:srgbClr val="000090"/>
                </a:solidFill>
                <a:latin typeface="Arial"/>
                <a:cs typeface="Arial"/>
              </a:rPr>
              <a:t>divesiteitsbeleid</a:t>
            </a:r>
            <a:endParaRPr kumimoji="0" lang="fr-BE" sz="2667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2019</a:t>
            </a:r>
            <a:r>
              <a:rPr lang="fr-BE" sz="2667" dirty="0">
                <a:solidFill>
                  <a:srgbClr val="000090"/>
                </a:solidFill>
                <a:latin typeface="Arial"/>
                <a:cs typeface="Arial"/>
              </a:rPr>
              <a:t>	</a:t>
            </a:r>
            <a:r>
              <a:rPr lang="fr-BE" sz="2667" dirty="0" err="1" smtClean="0">
                <a:solidFill>
                  <a:srgbClr val="000090"/>
                </a:solidFill>
                <a:latin typeface="Arial"/>
                <a:cs typeface="Arial"/>
              </a:rPr>
              <a:t>Modernisering</a:t>
            </a:r>
            <a:r>
              <a:rPr lang="fr-BE" sz="2667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dirty="0" err="1" smtClean="0">
                <a:solidFill>
                  <a:srgbClr val="000090"/>
                </a:solidFill>
                <a:latin typeface="Arial"/>
                <a:cs typeface="Arial"/>
              </a:rPr>
              <a:t>ordonnantie</a:t>
            </a:r>
            <a:r>
              <a:rPr lang="fr-BE" sz="2667" dirty="0" smtClean="0">
                <a:solidFill>
                  <a:srgbClr val="000090"/>
                </a:solidFill>
                <a:latin typeface="Arial"/>
                <a:cs typeface="Arial"/>
              </a:rPr>
              <a:t> 2008 → </a:t>
            </a:r>
            <a:r>
              <a:rPr lang="fr-BE" sz="2667" i="1" dirty="0" err="1" smtClean="0">
                <a:solidFill>
                  <a:srgbClr val="000090"/>
                </a:solidFill>
                <a:latin typeface="Arial"/>
                <a:cs typeface="Arial"/>
              </a:rPr>
              <a:t>hervorming</a:t>
            </a:r>
            <a:r>
              <a:rPr lang="fr-BE" sz="2667" i="1" dirty="0" smtClean="0">
                <a:solidFill>
                  <a:srgbClr val="000090"/>
                </a:solidFill>
                <a:latin typeface="Arial"/>
                <a:cs typeface="Arial"/>
              </a:rPr>
              <a:t> 					</a:t>
            </a:r>
            <a:r>
              <a:rPr lang="fr-BE" sz="2667" i="1" dirty="0" err="1" smtClean="0">
                <a:solidFill>
                  <a:srgbClr val="000090"/>
                </a:solidFill>
                <a:latin typeface="Arial"/>
                <a:cs typeface="Arial"/>
              </a:rPr>
              <a:t>instrumenten</a:t>
            </a:r>
            <a:r>
              <a:rPr lang="fr-BE" sz="2667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667" i="1" dirty="0" err="1" smtClean="0">
                <a:solidFill>
                  <a:srgbClr val="000090"/>
                </a:solidFill>
                <a:latin typeface="Arial"/>
                <a:cs typeface="Arial"/>
              </a:rPr>
              <a:t>diversiteitsbeleid</a:t>
            </a:r>
            <a:endParaRPr lang="fr-BE" sz="2667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667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9485" y="382229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7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1.Historiek</a:t>
            </a:r>
            <a:endParaRPr kumimoji="0" lang="fr-BE" sz="3733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2" descr="Labels diversité 2019 : un nombre record d'entreprises lauréates">
            <a:extLst>
              <a:ext uri="{FF2B5EF4-FFF2-40B4-BE49-F238E27FC236}">
                <a16:creationId xmlns="" xmlns:a16="http://schemas.microsoft.com/office/drawing/2014/main" id="{11D75412-6619-4F45-83A4-C36A4F13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79" y="4716073"/>
            <a:ext cx="4416041" cy="18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1513" y="1054758"/>
            <a:ext cx="10686734" cy="35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→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Diversiteitsplan</a:t>
            </a:r>
            <a:r>
              <a:rPr lang="fr-BE" sz="2400" dirty="0">
                <a:solidFill>
                  <a:srgbClr val="000090"/>
                </a:solidFill>
              </a:rPr>
              <a:t>: instrument </a:t>
            </a:r>
            <a:r>
              <a:rPr lang="fr-BE" sz="2400" dirty="0" err="1">
                <a:solidFill>
                  <a:srgbClr val="000090"/>
                </a:solidFill>
              </a:rPr>
              <a:t>voor</a:t>
            </a:r>
            <a:r>
              <a:rPr lang="fr-BE" sz="2400" dirty="0">
                <a:solidFill>
                  <a:srgbClr val="000090"/>
                </a:solidFill>
              </a:rPr>
              <a:t> </a:t>
            </a:r>
            <a:r>
              <a:rPr lang="fr-BE" sz="2400" dirty="0" err="1">
                <a:solidFill>
                  <a:srgbClr val="000090"/>
                </a:solidFill>
              </a:rPr>
              <a:t>werkgevers</a:t>
            </a:r>
            <a:r>
              <a:rPr lang="fr-BE" sz="2400" dirty="0">
                <a:solidFill>
                  <a:srgbClr val="000090"/>
                </a:solidFill>
              </a:rPr>
              <a:t> in de </a:t>
            </a:r>
            <a:r>
              <a:rPr lang="fr-BE" sz="2400" dirty="0" err="1">
                <a:solidFill>
                  <a:srgbClr val="000090"/>
                </a:solidFill>
              </a:rPr>
              <a:t>openbare</a:t>
            </a:r>
            <a:r>
              <a:rPr lang="fr-BE" sz="2400" dirty="0">
                <a:solidFill>
                  <a:srgbClr val="000090"/>
                </a:solidFill>
              </a:rPr>
              <a:t> en </a:t>
            </a:r>
            <a:r>
              <a:rPr lang="fr-BE" sz="2400" dirty="0" err="1">
                <a:solidFill>
                  <a:srgbClr val="000090"/>
                </a:solidFill>
              </a:rPr>
              <a:t>privésector</a:t>
            </a:r>
            <a:r>
              <a:rPr lang="fr-BE" sz="2400" dirty="0">
                <a:solidFill>
                  <a:srgbClr val="000090"/>
                </a:solidFill>
              </a:rPr>
              <a:t> die de </a:t>
            </a:r>
            <a:r>
              <a:rPr lang="fr-BE" sz="2400" dirty="0" err="1">
                <a:solidFill>
                  <a:srgbClr val="000090"/>
                </a:solidFill>
              </a:rPr>
              <a:t>diversiteit</a:t>
            </a:r>
            <a:r>
              <a:rPr lang="fr-BE" sz="2400" dirty="0">
                <a:solidFill>
                  <a:srgbClr val="000090"/>
                </a:solidFill>
              </a:rPr>
              <a:t> in hun </a:t>
            </a:r>
            <a:r>
              <a:rPr lang="fr-BE" sz="2400" dirty="0" err="1">
                <a:solidFill>
                  <a:srgbClr val="000090"/>
                </a:solidFill>
              </a:rPr>
              <a:t>organisatie</a:t>
            </a:r>
            <a:r>
              <a:rPr lang="fr-BE" sz="2400" dirty="0">
                <a:solidFill>
                  <a:srgbClr val="000090"/>
                </a:solidFill>
              </a:rPr>
              <a:t> </a:t>
            </a:r>
            <a:r>
              <a:rPr lang="fr-BE" sz="2400" dirty="0" err="1">
                <a:solidFill>
                  <a:srgbClr val="000090"/>
                </a:solidFill>
              </a:rPr>
              <a:t>structureel</a:t>
            </a:r>
            <a:r>
              <a:rPr lang="fr-BE" sz="2400" dirty="0">
                <a:solidFill>
                  <a:srgbClr val="000090"/>
                </a:solidFill>
              </a:rPr>
              <a:t> </a:t>
            </a:r>
            <a:r>
              <a:rPr lang="fr-BE" sz="2400" dirty="0" err="1">
                <a:solidFill>
                  <a:srgbClr val="000090"/>
                </a:solidFill>
              </a:rPr>
              <a:t>willen</a:t>
            </a:r>
            <a:r>
              <a:rPr lang="fr-BE" sz="2400" dirty="0">
                <a:solidFill>
                  <a:srgbClr val="000090"/>
                </a:solidFill>
              </a:rPr>
              <a:t> </a:t>
            </a:r>
            <a:r>
              <a:rPr lang="fr-BE" sz="2400" dirty="0" err="1">
                <a:solidFill>
                  <a:srgbClr val="000090"/>
                </a:solidFill>
              </a:rPr>
              <a:t>versterken</a:t>
            </a:r>
            <a:endParaRPr lang="fr-BE" sz="2400" dirty="0">
              <a:solidFill>
                <a:srgbClr val="000090"/>
              </a:solidFill>
            </a:endParaRPr>
          </a:p>
          <a:p>
            <a:pPr lvl="1"/>
            <a:endParaRPr lang="fr-B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97805" y="194080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lang="fr-BE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Dienst</a:t>
            </a: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Diversiteit</a:t>
            </a:r>
            <a:endParaRPr kumimoji="0" lang="fr-BE" sz="3733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0" name="Picture 2" descr="Diversité | Select Actiris">
            <a:extLst>
              <a:ext uri="{FF2B5EF4-FFF2-40B4-BE49-F238E27FC236}">
                <a16:creationId xmlns="" xmlns:a16="http://schemas.microsoft.com/office/drawing/2014/main" id="{8DE9E620-2956-4BD8-9B9C-99DB8428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15" y="3429000"/>
            <a:ext cx="5170405" cy="29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171663-2137-439A-899F-34C30995223B}"/>
              </a:ext>
            </a:extLst>
          </p:cNvPr>
          <p:cNvSpPr/>
          <p:nvPr/>
        </p:nvSpPr>
        <p:spPr>
          <a:xfrm>
            <a:off x="-252965" y="3429000"/>
            <a:ext cx="714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of meerdere doelgroepen</a:t>
            </a:r>
            <a:endParaRPr lang="nl-NL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Discriminatie bestrijden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eerlijke behandeling van de medewerkers garanderen</a:t>
            </a:r>
            <a:endParaRPr lang="nl-BE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Acties op 4 gebieden : </a:t>
            </a:r>
            <a:r>
              <a:rPr lang="nl-NL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werving en selectie, personeelsbeleid, interne communicatie en externe positionering</a:t>
            </a:r>
            <a:endParaRPr lang="nl-BE" sz="2400" i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ground_16-9_723X411_text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76" cy="6858000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656676" y="2083951"/>
            <a:ext cx="6681556" cy="25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1123409" lvl="2" indent="-285750" algn="just">
              <a:buFont typeface="Arial" panose="020B0604020202020204" pitchFamily="34" charset="0"/>
              <a:buChar char="•"/>
              <a:defRPr/>
            </a:pPr>
            <a:r>
              <a:rPr lang="fr-BE" sz="2000" dirty="0">
                <a:solidFill>
                  <a:srgbClr val="000090"/>
                </a:solidFill>
              </a:rPr>
              <a:t>Pour le </a:t>
            </a:r>
            <a:r>
              <a:rPr lang="fr-BE" sz="2000" u="sng" dirty="0">
                <a:solidFill>
                  <a:srgbClr val="000090"/>
                </a:solidFill>
              </a:rPr>
              <a:t>secteur privé </a:t>
            </a:r>
            <a:r>
              <a:rPr lang="fr-BE" sz="2000" dirty="0">
                <a:solidFill>
                  <a:srgbClr val="000090"/>
                </a:solidFill>
              </a:rPr>
              <a:t>: </a:t>
            </a:r>
            <a:endParaRPr lang="nl-BE" sz="2000" dirty="0">
              <a:solidFill>
                <a:srgbClr val="000090"/>
              </a:solidFill>
            </a:endParaRPr>
          </a:p>
          <a:p>
            <a:pPr marL="1719263" lvl="3" indent="-285750">
              <a:buFont typeface="Courier New" panose="02070309020205020404" pitchFamily="49" charset="0"/>
              <a:buChar char="o"/>
            </a:pPr>
            <a:r>
              <a:rPr lang="fr-BE" sz="2000" dirty="0">
                <a:solidFill>
                  <a:srgbClr val="000090"/>
                </a:solidFill>
              </a:rPr>
              <a:t>Structure porteuse : </a:t>
            </a:r>
            <a:r>
              <a:rPr lang="fr-BE" sz="2000" b="1" dirty="0">
                <a:solidFill>
                  <a:srgbClr val="000090"/>
                </a:solidFill>
              </a:rPr>
              <a:t>implication de tous les acteurs concernés</a:t>
            </a:r>
            <a:r>
              <a:rPr lang="fr-BE" sz="2000" dirty="0">
                <a:solidFill>
                  <a:srgbClr val="000090"/>
                </a:solidFill>
              </a:rPr>
              <a:t> : management, collaborateurs, partenaires sociaux -&gt; unique en Europe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r-BE" sz="2000" dirty="0">
                <a:solidFill>
                  <a:srgbClr val="000090"/>
                </a:solidFill>
              </a:rPr>
              <a:t>2 ans de mise en œuvre</a:t>
            </a:r>
            <a:endParaRPr lang="nl-BE" sz="2000" dirty="0">
              <a:solidFill>
                <a:srgbClr val="000090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r-BE" sz="2000" dirty="0">
                <a:solidFill>
                  <a:srgbClr val="000090"/>
                </a:solidFill>
              </a:rPr>
              <a:t>Evaluation et Labels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ECF91-F3AC-4F4D-B04D-D67EA5B6CD34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253D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rgbClr val="253D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00445" y="82148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de Diversité</a:t>
            </a:r>
          </a:p>
        </p:txBody>
      </p:sp>
      <p:pic>
        <p:nvPicPr>
          <p:cNvPr id="3074" name="Picture 2" descr="Vingt-cinq employeurs bruxellois récompensés pour leur politique de  diversité">
            <a:extLst>
              <a:ext uri="{FF2B5EF4-FFF2-40B4-BE49-F238E27FC236}">
                <a16:creationId xmlns="" xmlns:a16="http://schemas.microsoft.com/office/drawing/2014/main" id="{4A4629A4-A604-4A7B-84CD-406E2A1E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10" y="1997798"/>
            <a:ext cx="6129710" cy="34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87A025-12AB-4566-9116-5ED23261A711}"/>
              </a:ext>
            </a:extLst>
          </p:cNvPr>
          <p:cNvSpPr/>
          <p:nvPr/>
        </p:nvSpPr>
        <p:spPr>
          <a:xfrm>
            <a:off x="545389" y="1579209"/>
            <a:ext cx="266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121" lvl="1" algn="just">
              <a:defRPr/>
            </a:pPr>
            <a:r>
              <a:rPr lang="fr-BE" sz="24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→ </a:t>
            </a:r>
            <a:r>
              <a:rPr lang="fr-BE" sz="2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Comment?</a:t>
            </a:r>
            <a:endParaRPr lang="fr-BE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8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F7FBBAD1-31D5-4E41-9FFD-A6C01E82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CF91-F3AC-4F4D-B04D-D67EA5B6CD34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 descr="background_16-9_723X411_texte_2.jpg">
            <a:extLst>
              <a:ext uri="{FF2B5EF4-FFF2-40B4-BE49-F238E27FC236}">
                <a16:creationId xmlns="" xmlns:a16="http://schemas.microsoft.com/office/drawing/2014/main" id="{8E1D4822-5A26-45F8-87BD-38CB03595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0"/>
            <a:ext cx="12193576" cy="6858000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="" xmlns:a16="http://schemas.microsoft.com/office/drawing/2014/main" id="{1CC54F6F-78C5-41B7-808D-3F3625D3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02" y="1240662"/>
            <a:ext cx="11433191" cy="607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→ 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Comment?</a:t>
            </a: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0090"/>
                </a:solidFill>
              </a:rPr>
              <a:t>Pour le </a:t>
            </a:r>
            <a:r>
              <a:rPr lang="fr-BE" sz="2000" u="sng" dirty="0">
                <a:solidFill>
                  <a:srgbClr val="000090"/>
                </a:solidFill>
              </a:rPr>
              <a:t>secteur public </a:t>
            </a:r>
            <a:r>
              <a:rPr lang="fr-BE" sz="2000" dirty="0">
                <a:solidFill>
                  <a:srgbClr val="000090"/>
                </a:solidFill>
              </a:rPr>
              <a:t>: 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dirty="0">
                <a:solidFill>
                  <a:srgbClr val="000090"/>
                </a:solidFill>
              </a:rPr>
              <a:t>OIP et Communes : obligation légale d’avoir un Plan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2000" dirty="0">
                <a:solidFill>
                  <a:srgbClr val="000090"/>
                </a:solidFill>
              </a:rPr>
              <a:t>2021 : Accompagnement par des consultants du Service Diversité</a:t>
            </a: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90"/>
                </a:solidFill>
              </a:rPr>
              <a:t>10 nouveaux plans (4 OIP + 6 communes)</a:t>
            </a:r>
            <a:endParaRPr lang="fr-BE" sz="2000" dirty="0">
              <a:solidFill>
                <a:srgbClr val="000090"/>
              </a:solidFill>
            </a:endParaRP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90"/>
                </a:solidFill>
              </a:rPr>
              <a:t>9 renouvellements du plan (1 OIP + 8 communes)</a:t>
            </a:r>
            <a:endParaRPr lang="fr-BE" sz="2000" dirty="0">
              <a:solidFill>
                <a:srgbClr val="000090"/>
              </a:solidFill>
            </a:endParaRPr>
          </a:p>
          <a:p>
            <a:pPr lvl="4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90"/>
                </a:solidFill>
              </a:rPr>
              <a:t>9 suivis des plans (4 OIP + 5 communes)</a:t>
            </a:r>
            <a:endParaRPr lang="fr-BE" sz="2000" dirty="0">
              <a:solidFill>
                <a:srgbClr val="000090"/>
              </a:solidFill>
            </a:endParaRPr>
          </a:p>
          <a:p>
            <a:pPr lvl="3">
              <a:buFont typeface="Courier New" panose="02070309020205020404" pitchFamily="49" charset="0"/>
              <a:buChar char="o"/>
            </a:pPr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474121" marR="0" lvl="1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="" xmlns:a16="http://schemas.microsoft.com/office/drawing/2014/main" id="{7F690C44-11FF-4AA1-A84C-85CC48B25427}"/>
              </a:ext>
            </a:extLst>
          </p:cNvPr>
          <p:cNvSpPr txBox="1">
            <a:spLocks/>
          </p:cNvSpPr>
          <p:nvPr/>
        </p:nvSpPr>
        <p:spPr>
          <a:xfrm>
            <a:off x="218221" y="6410727"/>
            <a:ext cx="2633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067" kern="1200">
                <a:solidFill>
                  <a:srgbClr val="253D8A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AECF91-F3AC-4F4D-B04D-D67EA5B6CD3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71D0811F-BDD5-4415-9142-0938FFCF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485" y="382229"/>
            <a:ext cx="81541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733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de Diversité</a:t>
            </a:r>
          </a:p>
        </p:txBody>
      </p:sp>
    </p:spTree>
    <p:extLst>
      <p:ext uri="{BB962C8B-B14F-4D97-AF65-F5344CB8AC3E}">
        <p14:creationId xmlns:p14="http://schemas.microsoft.com/office/powerpoint/2010/main" val="29034612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521</Words>
  <Application>Microsoft Office PowerPoint</Application>
  <PresentationFormat>Breedbeeld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맑은 고딕</vt:lpstr>
      <vt:lpstr>ＭＳ Ｐゴシック</vt:lpstr>
      <vt:lpstr>Arial</vt:lpstr>
      <vt:lpstr>Bahnschrift SemiLight SemiConde</vt:lpstr>
      <vt:lpstr>Calibri</vt:lpstr>
      <vt:lpstr>Courier New</vt:lpstr>
      <vt:lpstr>Times New Roman</vt:lpstr>
      <vt:lpstr>Wingdings</vt:lpstr>
      <vt:lpstr>Thème Office</vt:lpstr>
      <vt:lpstr>PowerPoint-presentatie</vt:lpstr>
      <vt:lpstr>TABLES DE MATIERE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VANONCKELEN Sean</dc:creator>
  <cp:lastModifiedBy>VAN REMOORTERE Cathy</cp:lastModifiedBy>
  <cp:revision>54</cp:revision>
  <cp:lastPrinted>2021-06-02T06:00:53Z</cp:lastPrinted>
  <dcterms:created xsi:type="dcterms:W3CDTF">2021-05-31T12:31:39Z</dcterms:created>
  <dcterms:modified xsi:type="dcterms:W3CDTF">2021-06-02T06:05:58Z</dcterms:modified>
</cp:coreProperties>
</file>