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comments/comment1.xml" ContentType="application/vnd.openxmlformats-officedocument.presentationml.comments+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60" r:id="rId2"/>
    <p:sldId id="259" r:id="rId3"/>
    <p:sldId id="372" r:id="rId4"/>
    <p:sldId id="369" r:id="rId5"/>
    <p:sldId id="359" r:id="rId6"/>
    <p:sldId id="360" r:id="rId7"/>
    <p:sldId id="362" r:id="rId8"/>
    <p:sldId id="361" r:id="rId9"/>
    <p:sldId id="356" r:id="rId10"/>
    <p:sldId id="357" r:id="rId11"/>
    <p:sldId id="348" r:id="rId12"/>
    <p:sldId id="355" r:id="rId13"/>
    <p:sldId id="364" r:id="rId14"/>
    <p:sldId id="337" r:id="rId15"/>
    <p:sldId id="314" r:id="rId16"/>
    <p:sldId id="289" r:id="rId17"/>
    <p:sldId id="290" r:id="rId18"/>
    <p:sldId id="338" r:id="rId19"/>
    <p:sldId id="293" r:id="rId20"/>
    <p:sldId id="294" r:id="rId21"/>
    <p:sldId id="339" r:id="rId22"/>
    <p:sldId id="340" r:id="rId23"/>
    <p:sldId id="363" r:id="rId24"/>
    <p:sldId id="344" r:id="rId25"/>
    <p:sldId id="365" r:id="rId26"/>
    <p:sldId id="349" r:id="rId27"/>
    <p:sldId id="367" r:id="rId28"/>
    <p:sldId id="366" r:id="rId29"/>
    <p:sldId id="368" r:id="rId30"/>
    <p:sldId id="373" r:id="rId31"/>
    <p:sldId id="353" r:id="rId32"/>
  </p:sldIdLst>
  <p:sldSz cx="12192000" cy="6858000"/>
  <p:notesSz cx="7010400" cy="92964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tte Raeijmaekers" initials="LR"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5441" autoAdjust="0"/>
  </p:normalViewPr>
  <p:slideViewPr>
    <p:cSldViewPr snapToGrid="0">
      <p:cViewPr varScale="1">
        <p:scale>
          <a:sx n="69" d="100"/>
          <a:sy n="69" d="100"/>
        </p:scale>
        <p:origin x="568"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werkblad.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werkblad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werkblad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werkblad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werkblad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werkblad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werkblad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werkblad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werkblad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err="1" smtClean="0">
                <a:solidFill>
                  <a:schemeClr val="tx1"/>
                </a:solidFill>
              </a:rPr>
              <a:t>Aantal</a:t>
            </a:r>
            <a:r>
              <a:rPr lang="en-US" dirty="0" smtClean="0">
                <a:solidFill>
                  <a:schemeClr val="tx1"/>
                </a:solidFill>
              </a:rPr>
              <a:t> 67+ers in </a:t>
            </a:r>
            <a:r>
              <a:rPr lang="en-US" dirty="0" err="1" smtClean="0">
                <a:solidFill>
                  <a:schemeClr val="tx1"/>
                </a:solidFill>
              </a:rPr>
              <a:t>België</a:t>
            </a:r>
            <a:endParaRPr lang="en-US" dirty="0">
              <a:solidFill>
                <a:schemeClr val="tx1"/>
              </a:solidFill>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nl-BE"/>
        </a:p>
      </c:txPr>
    </c:title>
    <c:autoTitleDeleted val="0"/>
    <c:plotArea>
      <c:layout/>
      <c:lineChart>
        <c:grouping val="standard"/>
        <c:varyColors val="0"/>
        <c:ser>
          <c:idx val="0"/>
          <c:order val="0"/>
          <c:tx>
            <c:strRef>
              <c:f>Blad1!$A$2</c:f>
              <c:strCache>
                <c:ptCount val="1"/>
                <c:pt idx="0">
                  <c:v>67+ers</c:v>
                </c:pt>
              </c:strCache>
            </c:strRef>
          </c:tx>
          <c:spPr>
            <a:ln w="28575" cap="rnd">
              <a:solidFill>
                <a:schemeClr val="accent3"/>
              </a:solidFill>
              <a:round/>
            </a:ln>
            <a:effectLst/>
          </c:spPr>
          <c:marker>
            <c:symbol val="none"/>
          </c:marker>
          <c:cat>
            <c:strRef>
              <c:f>Blad1!$B$1:$BC$1</c:f>
              <c:strCache>
                <c:ptCount val="54"/>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pt idx="33">
                  <c:v>2051</c:v>
                </c:pt>
                <c:pt idx="34">
                  <c:v>2052</c:v>
                </c:pt>
                <c:pt idx="35">
                  <c:v>2053</c:v>
                </c:pt>
                <c:pt idx="36">
                  <c:v>2054</c:v>
                </c:pt>
                <c:pt idx="37">
                  <c:v>2055</c:v>
                </c:pt>
                <c:pt idx="38">
                  <c:v>2056</c:v>
                </c:pt>
                <c:pt idx="39">
                  <c:v>2057</c:v>
                </c:pt>
                <c:pt idx="40">
                  <c:v>2058</c:v>
                </c:pt>
                <c:pt idx="41">
                  <c:v>2059</c:v>
                </c:pt>
                <c:pt idx="42">
                  <c:v>2060</c:v>
                </c:pt>
                <c:pt idx="43">
                  <c:v>2061</c:v>
                </c:pt>
                <c:pt idx="44">
                  <c:v>2062</c:v>
                </c:pt>
                <c:pt idx="45">
                  <c:v>2063</c:v>
                </c:pt>
                <c:pt idx="46">
                  <c:v>2064</c:v>
                </c:pt>
                <c:pt idx="47">
                  <c:v>2065</c:v>
                </c:pt>
                <c:pt idx="48">
                  <c:v>2066</c:v>
                </c:pt>
                <c:pt idx="49">
                  <c:v>2067</c:v>
                </c:pt>
                <c:pt idx="50">
                  <c:v>2068</c:v>
                </c:pt>
                <c:pt idx="51">
                  <c:v>2069</c:v>
                </c:pt>
                <c:pt idx="52">
                  <c:v>2070</c:v>
                </c:pt>
                <c:pt idx="53">
                  <c:v>2071</c:v>
                </c:pt>
              </c:strCache>
            </c:strRef>
          </c:cat>
          <c:val>
            <c:numRef>
              <c:f>Blad1!$B$2:$BC$2</c:f>
              <c:numCache>
                <c:formatCode>General</c:formatCode>
                <c:ptCount val="54"/>
                <c:pt idx="0">
                  <c:v>1879172</c:v>
                </c:pt>
                <c:pt idx="1">
                  <c:v>1908114</c:v>
                </c:pt>
                <c:pt idx="2">
                  <c:v>1941463</c:v>
                </c:pt>
                <c:pt idx="3">
                  <c:v>1975255</c:v>
                </c:pt>
                <c:pt idx="4">
                  <c:v>2011567</c:v>
                </c:pt>
                <c:pt idx="5">
                  <c:v>2049872</c:v>
                </c:pt>
                <c:pt idx="6">
                  <c:v>2089478</c:v>
                </c:pt>
                <c:pt idx="7">
                  <c:v>2131095</c:v>
                </c:pt>
                <c:pt idx="8">
                  <c:v>2174862</c:v>
                </c:pt>
                <c:pt idx="9">
                  <c:v>2221461</c:v>
                </c:pt>
                <c:pt idx="10">
                  <c:v>2267118</c:v>
                </c:pt>
                <c:pt idx="11">
                  <c:v>2313904</c:v>
                </c:pt>
                <c:pt idx="12">
                  <c:v>2360104</c:v>
                </c:pt>
                <c:pt idx="13">
                  <c:v>2408347</c:v>
                </c:pt>
                <c:pt idx="14">
                  <c:v>2458221</c:v>
                </c:pt>
                <c:pt idx="15">
                  <c:v>2502647</c:v>
                </c:pt>
                <c:pt idx="16">
                  <c:v>2542522</c:v>
                </c:pt>
                <c:pt idx="17">
                  <c:v>2577648</c:v>
                </c:pt>
                <c:pt idx="18">
                  <c:v>2610527</c:v>
                </c:pt>
                <c:pt idx="19">
                  <c:v>2642310</c:v>
                </c:pt>
                <c:pt idx="20">
                  <c:v>2673856</c:v>
                </c:pt>
                <c:pt idx="21">
                  <c:v>2702763</c:v>
                </c:pt>
                <c:pt idx="22">
                  <c:v>2727305</c:v>
                </c:pt>
                <c:pt idx="23">
                  <c:v>2746152</c:v>
                </c:pt>
                <c:pt idx="24">
                  <c:v>2760516</c:v>
                </c:pt>
                <c:pt idx="25">
                  <c:v>2770218</c:v>
                </c:pt>
                <c:pt idx="26">
                  <c:v>2780889</c:v>
                </c:pt>
                <c:pt idx="27">
                  <c:v>2792133</c:v>
                </c:pt>
                <c:pt idx="28">
                  <c:v>2803857</c:v>
                </c:pt>
                <c:pt idx="29">
                  <c:v>2816296</c:v>
                </c:pt>
                <c:pt idx="30">
                  <c:v>2829648</c:v>
                </c:pt>
                <c:pt idx="31">
                  <c:v>2841343</c:v>
                </c:pt>
                <c:pt idx="32">
                  <c:v>2850509</c:v>
                </c:pt>
                <c:pt idx="33">
                  <c:v>2856751</c:v>
                </c:pt>
                <c:pt idx="34">
                  <c:v>2861862</c:v>
                </c:pt>
                <c:pt idx="35">
                  <c:v>2865523</c:v>
                </c:pt>
                <c:pt idx="36">
                  <c:v>2871820</c:v>
                </c:pt>
                <c:pt idx="37">
                  <c:v>2878358</c:v>
                </c:pt>
                <c:pt idx="38">
                  <c:v>2887202</c:v>
                </c:pt>
                <c:pt idx="39">
                  <c:v>2897190</c:v>
                </c:pt>
                <c:pt idx="40">
                  <c:v>2909837</c:v>
                </c:pt>
                <c:pt idx="41">
                  <c:v>2924121</c:v>
                </c:pt>
                <c:pt idx="42">
                  <c:v>2937569</c:v>
                </c:pt>
                <c:pt idx="43">
                  <c:v>2947923</c:v>
                </c:pt>
                <c:pt idx="44">
                  <c:v>2954875</c:v>
                </c:pt>
                <c:pt idx="45">
                  <c:v>2961962</c:v>
                </c:pt>
                <c:pt idx="46">
                  <c:v>2970660</c:v>
                </c:pt>
                <c:pt idx="47">
                  <c:v>2980190</c:v>
                </c:pt>
                <c:pt idx="48">
                  <c:v>2988961</c:v>
                </c:pt>
                <c:pt idx="49">
                  <c:v>2997735</c:v>
                </c:pt>
                <c:pt idx="50">
                  <c:v>3008654</c:v>
                </c:pt>
                <c:pt idx="51">
                  <c:v>3018618</c:v>
                </c:pt>
                <c:pt idx="52">
                  <c:v>3027284</c:v>
                </c:pt>
                <c:pt idx="53">
                  <c:v>3037266</c:v>
                </c:pt>
              </c:numCache>
            </c:numRef>
          </c:val>
          <c:smooth val="0"/>
          <c:extLst>
            <c:ext xmlns:c16="http://schemas.microsoft.com/office/drawing/2014/chart" uri="{C3380CC4-5D6E-409C-BE32-E72D297353CC}">
              <c16:uniqueId val="{00000000-64E4-4DC5-86AB-448FAE2305BD}"/>
            </c:ext>
          </c:extLst>
        </c:ser>
        <c:dLbls>
          <c:showLegendKey val="0"/>
          <c:showVal val="0"/>
          <c:showCatName val="0"/>
          <c:showSerName val="0"/>
          <c:showPercent val="0"/>
          <c:showBubbleSize val="0"/>
        </c:dLbls>
        <c:smooth val="0"/>
        <c:axId val="-2089068808"/>
        <c:axId val="-2089065160"/>
      </c:lineChart>
      <c:catAx>
        <c:axId val="-2089068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BE"/>
          </a:p>
        </c:txPr>
        <c:crossAx val="-2089065160"/>
        <c:crosses val="autoZero"/>
        <c:auto val="1"/>
        <c:lblAlgn val="ctr"/>
        <c:lblOffset val="100"/>
        <c:tickLblSkip val="10"/>
        <c:tickMarkSkip val="1"/>
        <c:noMultiLvlLbl val="0"/>
      </c:catAx>
      <c:valAx>
        <c:axId val="-2089065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BE"/>
          </a:p>
        </c:txPr>
        <c:crossAx val="-20890688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424312437117"/>
          <c:y val="6.7102391909670697E-2"/>
          <c:w val="0.71190393768152405"/>
          <c:h val="0.93289760809032896"/>
        </c:manualLayout>
      </c:layout>
      <c:barChart>
        <c:barDir val="bar"/>
        <c:grouping val="percentStacked"/>
        <c:varyColors val="0"/>
        <c:ser>
          <c:idx val="0"/>
          <c:order val="0"/>
          <c:tx>
            <c:strRef>
              <c:f>Blad1!$B$1</c:f>
              <c:strCache>
                <c:ptCount val="1"/>
                <c:pt idx="0">
                  <c:v>Actief</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j-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Belgen</c:v>
                </c:pt>
                <c:pt idx="1">
                  <c:v>Afro-descendenten</c:v>
                </c:pt>
              </c:strCache>
            </c:strRef>
          </c:cat>
          <c:val>
            <c:numRef>
              <c:f>Blad1!$B$2:$B$3</c:f>
              <c:numCache>
                <c:formatCode>0.00%</c:formatCode>
                <c:ptCount val="2"/>
                <c:pt idx="0">
                  <c:v>0.77400000000000002</c:v>
                </c:pt>
                <c:pt idx="1">
                  <c:v>0.48399999999999999</c:v>
                </c:pt>
              </c:numCache>
            </c:numRef>
          </c:val>
          <c:extLst>
            <c:ext xmlns:c16="http://schemas.microsoft.com/office/drawing/2014/chart" uri="{C3380CC4-5D6E-409C-BE32-E72D297353CC}">
              <c16:uniqueId val="{00000000-8722-4B71-BA91-5E418E882C79}"/>
            </c:ext>
          </c:extLst>
        </c:ser>
        <c:ser>
          <c:idx val="1"/>
          <c:order val="1"/>
          <c:tx>
            <c:strRef>
              <c:f>Blad1!$C$1</c:f>
              <c:strCache>
                <c:ptCount val="1"/>
                <c:pt idx="0">
                  <c:v>Niet-actief</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j-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Belgen</c:v>
                </c:pt>
                <c:pt idx="1">
                  <c:v>Afro-descendenten</c:v>
                </c:pt>
              </c:strCache>
            </c:strRef>
          </c:cat>
          <c:val>
            <c:numRef>
              <c:f>Blad1!$C$2:$C$3</c:f>
              <c:numCache>
                <c:formatCode>0.00%</c:formatCode>
                <c:ptCount val="2"/>
                <c:pt idx="0">
                  <c:v>0.22600000000000001</c:v>
                </c:pt>
                <c:pt idx="1">
                  <c:v>0.51600000000000001</c:v>
                </c:pt>
              </c:numCache>
            </c:numRef>
          </c:val>
          <c:extLst>
            <c:ext xmlns:c16="http://schemas.microsoft.com/office/drawing/2014/chart" uri="{C3380CC4-5D6E-409C-BE32-E72D297353CC}">
              <c16:uniqueId val="{00000001-8722-4B71-BA91-5E418E882C79}"/>
            </c:ext>
          </c:extLst>
        </c:ser>
        <c:dLbls>
          <c:dLblPos val="ctr"/>
          <c:showLegendKey val="0"/>
          <c:showVal val="1"/>
          <c:showCatName val="0"/>
          <c:showSerName val="0"/>
          <c:showPercent val="0"/>
          <c:showBubbleSize val="0"/>
        </c:dLbls>
        <c:gapWidth val="150"/>
        <c:overlap val="100"/>
        <c:axId val="-2095391416"/>
        <c:axId val="-2098970520"/>
      </c:barChart>
      <c:catAx>
        <c:axId val="-209539141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l-BE"/>
          </a:p>
        </c:txPr>
        <c:crossAx val="-2098970520"/>
        <c:crosses val="autoZero"/>
        <c:auto val="1"/>
        <c:lblAlgn val="ctr"/>
        <c:lblOffset val="100"/>
        <c:noMultiLvlLbl val="0"/>
      </c:catAx>
      <c:valAx>
        <c:axId val="-2098970520"/>
        <c:scaling>
          <c:orientation val="minMax"/>
        </c:scaling>
        <c:delete val="1"/>
        <c:axPos val="b"/>
        <c:numFmt formatCode="0%" sourceLinked="1"/>
        <c:majorTickMark val="none"/>
        <c:minorTickMark val="none"/>
        <c:tickLblPos val="nextTo"/>
        <c:crossAx val="-209539141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nl-BE"/>
        </a:p>
      </c:txPr>
    </c:title>
    <c:autoTitleDeleted val="0"/>
    <c:plotArea>
      <c:layout/>
      <c:pieChart>
        <c:varyColors val="1"/>
        <c:ser>
          <c:idx val="0"/>
          <c:order val="0"/>
          <c:tx>
            <c:strRef>
              <c:f>Blad1!$B$1</c:f>
              <c:strCache>
                <c:ptCount val="1"/>
                <c:pt idx="0">
                  <c:v>Afgerond opleidingsniveau</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A23-41D5-A065-5B0A75173D5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A23-41D5-A065-5B0A75173D5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A23-41D5-A065-5B0A75173D5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A23-41D5-A065-5B0A75173D5D}"/>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nl-BE"/>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Blad1!$A$2:$A$5</c:f>
              <c:strCache>
                <c:ptCount val="4"/>
                <c:pt idx="0">
                  <c:v>Lager onderwijs en ongeschoold</c:v>
                </c:pt>
                <c:pt idx="1">
                  <c:v>Secundair</c:v>
                </c:pt>
                <c:pt idx="2">
                  <c:v>Hoger kort</c:v>
                </c:pt>
                <c:pt idx="3">
                  <c:v>Hoger lang</c:v>
                </c:pt>
              </c:strCache>
            </c:strRef>
          </c:cat>
          <c:val>
            <c:numRef>
              <c:f>Blad1!$B$2:$B$5</c:f>
              <c:numCache>
                <c:formatCode>0%</c:formatCode>
                <c:ptCount val="4"/>
                <c:pt idx="0">
                  <c:v>0.05</c:v>
                </c:pt>
                <c:pt idx="1">
                  <c:v>0.34</c:v>
                </c:pt>
                <c:pt idx="2">
                  <c:v>0.28999999999999998</c:v>
                </c:pt>
                <c:pt idx="3">
                  <c:v>0.32</c:v>
                </c:pt>
              </c:numCache>
            </c:numRef>
          </c:val>
          <c:extLst>
            <c:ext xmlns:c16="http://schemas.microsoft.com/office/drawing/2014/chart" uri="{C3380CC4-5D6E-409C-BE32-E72D297353CC}">
              <c16:uniqueId val="{00000000-F81F-441A-BFA8-8929A2F5660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nl-BE"/>
        </a:p>
      </c:txPr>
    </c:title>
    <c:autoTitleDeleted val="0"/>
    <c:plotArea>
      <c:layout/>
      <c:pieChart>
        <c:varyColors val="1"/>
        <c:ser>
          <c:idx val="0"/>
          <c:order val="0"/>
          <c:tx>
            <c:strRef>
              <c:f>Blad1!$B$1</c:f>
              <c:strCache>
                <c:ptCount val="1"/>
                <c:pt idx="0">
                  <c:v>Afgerond opleidingsniveau</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807-4E5A-9594-890011098CE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807-4E5A-9594-890011098CE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807-4E5A-9594-890011098CE9}"/>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nl-BE"/>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Blad1!$A$2:$A$4</c:f>
              <c:strCache>
                <c:ptCount val="3"/>
                <c:pt idx="0">
                  <c:v>Buiten België, niet erkend</c:v>
                </c:pt>
                <c:pt idx="1">
                  <c:v>Buiten België, erkend</c:v>
                </c:pt>
                <c:pt idx="2">
                  <c:v>Behaald in België</c:v>
                </c:pt>
              </c:strCache>
            </c:strRef>
          </c:cat>
          <c:val>
            <c:numRef>
              <c:f>Blad1!$B$2:$B$4</c:f>
              <c:numCache>
                <c:formatCode>0%</c:formatCode>
                <c:ptCount val="3"/>
                <c:pt idx="0">
                  <c:v>0.35</c:v>
                </c:pt>
                <c:pt idx="1">
                  <c:v>0.16</c:v>
                </c:pt>
                <c:pt idx="2">
                  <c:v>0.49</c:v>
                </c:pt>
              </c:numCache>
            </c:numRef>
          </c:val>
          <c:extLst>
            <c:ext xmlns:c16="http://schemas.microsoft.com/office/drawing/2014/chart" uri="{C3380CC4-5D6E-409C-BE32-E72D297353CC}">
              <c16:uniqueId val="{00000000-F81F-441A-BFA8-8929A2F5660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4"/>
    </mc:Choice>
    <mc:Fallback>
      <c:style val="4"/>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nl-BE"/>
        </a:p>
      </c:txPr>
    </c:title>
    <c:autoTitleDeleted val="0"/>
    <c:plotArea>
      <c:layout/>
      <c:barChart>
        <c:barDir val="col"/>
        <c:grouping val="clustered"/>
        <c:varyColors val="0"/>
        <c:ser>
          <c:idx val="0"/>
          <c:order val="0"/>
          <c:tx>
            <c:strRef>
              <c:f>Blad1!$B$1</c:f>
              <c:strCache>
                <c:ptCount val="1"/>
                <c:pt idx="0">
                  <c:v>Werkloosheidsgraad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c:f>
              <c:strCache>
                <c:ptCount val="3"/>
                <c:pt idx="0">
                  <c:v>Diploma behaald in België</c:v>
                </c:pt>
                <c:pt idx="1">
                  <c:v>Behaald buiten België, erkend</c:v>
                </c:pt>
                <c:pt idx="2">
                  <c:v>Behaald buiten België, niet erkend</c:v>
                </c:pt>
              </c:strCache>
            </c:strRef>
          </c:cat>
          <c:val>
            <c:numRef>
              <c:f>Blad1!$B$2:$B$4</c:f>
              <c:numCache>
                <c:formatCode>0%</c:formatCode>
                <c:ptCount val="3"/>
                <c:pt idx="0">
                  <c:v>0.25</c:v>
                </c:pt>
                <c:pt idx="1">
                  <c:v>0.33</c:v>
                </c:pt>
                <c:pt idx="2">
                  <c:v>0.42</c:v>
                </c:pt>
              </c:numCache>
            </c:numRef>
          </c:val>
          <c:extLst>
            <c:ext xmlns:c16="http://schemas.microsoft.com/office/drawing/2014/chart" uri="{C3380CC4-5D6E-409C-BE32-E72D297353CC}">
              <c16:uniqueId val="{00000000-0723-4CCD-883C-3258AF3DA1E9}"/>
            </c:ext>
          </c:extLst>
        </c:ser>
        <c:dLbls>
          <c:dLblPos val="outEnd"/>
          <c:showLegendKey val="0"/>
          <c:showVal val="1"/>
          <c:showCatName val="0"/>
          <c:showSerName val="0"/>
          <c:showPercent val="0"/>
          <c:showBubbleSize val="0"/>
        </c:dLbls>
        <c:gapWidth val="219"/>
        <c:overlap val="-27"/>
        <c:axId val="-2086966040"/>
        <c:axId val="-2086956552"/>
      </c:barChart>
      <c:catAx>
        <c:axId val="-2086966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BE"/>
          </a:p>
        </c:txPr>
        <c:crossAx val="-2086956552"/>
        <c:crosses val="autoZero"/>
        <c:auto val="1"/>
        <c:lblAlgn val="ctr"/>
        <c:lblOffset val="100"/>
        <c:noMultiLvlLbl val="0"/>
      </c:catAx>
      <c:valAx>
        <c:axId val="-2086956552"/>
        <c:scaling>
          <c:orientation val="minMax"/>
          <c:max val="1"/>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BE"/>
          </a:p>
        </c:txPr>
        <c:crossAx val="-2086966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err="1" smtClean="0">
                <a:solidFill>
                  <a:schemeClr val="tx1"/>
                </a:solidFill>
              </a:rPr>
              <a:t>Declasseringscijfer</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nl-BE"/>
        </a:p>
      </c:txPr>
    </c:title>
    <c:autoTitleDeleted val="0"/>
    <c:plotArea>
      <c:layout/>
      <c:barChart>
        <c:barDir val="col"/>
        <c:grouping val="clustered"/>
        <c:varyColors val="0"/>
        <c:ser>
          <c:idx val="0"/>
          <c:order val="0"/>
          <c:tx>
            <c:strRef>
              <c:f>Blad1!$B$1</c:f>
              <c:strCache>
                <c:ptCount val="1"/>
                <c:pt idx="0">
                  <c:v>Declassering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c:f>
              <c:strCache>
                <c:ptCount val="3"/>
                <c:pt idx="0">
                  <c:v>Diploma behaald in België</c:v>
                </c:pt>
                <c:pt idx="1">
                  <c:v>Behaald buiten België, erkend</c:v>
                </c:pt>
                <c:pt idx="2">
                  <c:v>Behaald buiten België, niet erkend</c:v>
                </c:pt>
              </c:strCache>
            </c:strRef>
          </c:cat>
          <c:val>
            <c:numRef>
              <c:f>Blad1!$B$2:$B$4</c:f>
              <c:numCache>
                <c:formatCode>0%</c:formatCode>
                <c:ptCount val="3"/>
                <c:pt idx="0">
                  <c:v>0.43</c:v>
                </c:pt>
                <c:pt idx="1">
                  <c:v>0.59</c:v>
                </c:pt>
                <c:pt idx="2">
                  <c:v>0.8</c:v>
                </c:pt>
              </c:numCache>
            </c:numRef>
          </c:val>
          <c:extLst>
            <c:ext xmlns:c16="http://schemas.microsoft.com/office/drawing/2014/chart" uri="{C3380CC4-5D6E-409C-BE32-E72D297353CC}">
              <c16:uniqueId val="{00000000-0723-4CCD-883C-3258AF3DA1E9}"/>
            </c:ext>
          </c:extLst>
        </c:ser>
        <c:dLbls>
          <c:dLblPos val="outEnd"/>
          <c:showLegendKey val="0"/>
          <c:showVal val="1"/>
          <c:showCatName val="0"/>
          <c:showSerName val="0"/>
          <c:showPercent val="0"/>
          <c:showBubbleSize val="0"/>
        </c:dLbls>
        <c:gapWidth val="219"/>
        <c:overlap val="-27"/>
        <c:axId val="-2086915016"/>
        <c:axId val="-2086905448"/>
      </c:barChart>
      <c:catAx>
        <c:axId val="-2086915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BE"/>
          </a:p>
        </c:txPr>
        <c:crossAx val="-2086905448"/>
        <c:crosses val="autoZero"/>
        <c:auto val="1"/>
        <c:lblAlgn val="ctr"/>
        <c:lblOffset val="100"/>
        <c:noMultiLvlLbl val="0"/>
      </c:catAx>
      <c:valAx>
        <c:axId val="-2086905448"/>
        <c:scaling>
          <c:orientation val="minMax"/>
          <c:max val="1"/>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BE"/>
          </a:p>
        </c:txPr>
        <c:crossAx val="-2086915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err="1" smtClean="0">
                <a:solidFill>
                  <a:schemeClr val="tx1"/>
                </a:solidFill>
              </a:rPr>
              <a:t>Vrouwen</a:t>
            </a:r>
            <a:endParaRPr lang="en-US" dirty="0">
              <a:solidFill>
                <a:schemeClr val="tx1"/>
              </a:solidFill>
            </a:endParaRPr>
          </a:p>
        </c:rich>
      </c:tx>
      <c:overlay val="0"/>
      <c:spPr>
        <a:noFill/>
        <a:ln>
          <a:noFill/>
        </a:ln>
        <a:effectLst/>
      </c:spPr>
    </c:title>
    <c:autoTitleDeleted val="0"/>
    <c:plotArea>
      <c:layout/>
      <c:barChart>
        <c:barDir val="bar"/>
        <c:grouping val="clustered"/>
        <c:varyColors val="0"/>
        <c:ser>
          <c:idx val="0"/>
          <c:order val="0"/>
          <c:tx>
            <c:strRef>
              <c:f>Blad1!$B$1</c:f>
              <c:strCache>
                <c:ptCount val="1"/>
                <c:pt idx="0">
                  <c:v>Etnostratificatie vrouwen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Blad1!$A$2:$A$10</c:f>
              <c:strCache>
                <c:ptCount val="9"/>
                <c:pt idx="0">
                  <c:v>Schoonmaakpersoneel</c:v>
                </c:pt>
                <c:pt idx="1">
                  <c:v>Hulpverzorgende</c:v>
                </c:pt>
                <c:pt idx="2">
                  <c:v>Verpleegster</c:v>
                </c:pt>
                <c:pt idx="3">
                  <c:v>Verkoopster</c:v>
                </c:pt>
                <c:pt idx="4">
                  <c:v>Restaurant (kok, kelner, andere)</c:v>
                </c:pt>
                <c:pt idx="5">
                  <c:v>Huishoudhulp</c:v>
                </c:pt>
                <c:pt idx="6">
                  <c:v>Receptioniste en medewerker call center</c:v>
                </c:pt>
                <c:pt idx="7">
                  <c:v>Sociaal assistent en opvoeder</c:v>
                </c:pt>
                <c:pt idx="8">
                  <c:v>Leerkracht secundair onderwijs</c:v>
                </c:pt>
              </c:strCache>
            </c:strRef>
          </c:cat>
          <c:val>
            <c:numRef>
              <c:f>Blad1!$B$2:$B$10</c:f>
              <c:numCache>
                <c:formatCode>0%</c:formatCode>
                <c:ptCount val="9"/>
                <c:pt idx="0">
                  <c:v>0.15</c:v>
                </c:pt>
                <c:pt idx="1">
                  <c:v>0.14000000000000001</c:v>
                </c:pt>
                <c:pt idx="2">
                  <c:v>0.08</c:v>
                </c:pt>
                <c:pt idx="3">
                  <c:v>7.0000000000000007E-2</c:v>
                </c:pt>
                <c:pt idx="4">
                  <c:v>7.0000000000000007E-2</c:v>
                </c:pt>
                <c:pt idx="5">
                  <c:v>0.05</c:v>
                </c:pt>
                <c:pt idx="6">
                  <c:v>0.04</c:v>
                </c:pt>
                <c:pt idx="7">
                  <c:v>0.04</c:v>
                </c:pt>
                <c:pt idx="8">
                  <c:v>0.03</c:v>
                </c:pt>
              </c:numCache>
            </c:numRef>
          </c:val>
          <c:extLst>
            <c:ext xmlns:c16="http://schemas.microsoft.com/office/drawing/2014/chart" uri="{C3380CC4-5D6E-409C-BE32-E72D297353CC}">
              <c16:uniqueId val="{00000000-0723-4CCD-883C-3258AF3DA1E9}"/>
            </c:ext>
          </c:extLst>
        </c:ser>
        <c:dLbls>
          <c:dLblPos val="outEnd"/>
          <c:showLegendKey val="0"/>
          <c:showVal val="1"/>
          <c:showCatName val="0"/>
          <c:showSerName val="0"/>
          <c:showPercent val="0"/>
          <c:showBubbleSize val="0"/>
        </c:dLbls>
        <c:gapWidth val="219"/>
        <c:axId val="-2092886552"/>
        <c:axId val="-2092550824"/>
      </c:barChart>
      <c:catAx>
        <c:axId val="-20928865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BE"/>
          </a:p>
        </c:txPr>
        <c:crossAx val="-2092550824"/>
        <c:crosses val="autoZero"/>
        <c:auto val="1"/>
        <c:lblAlgn val="ctr"/>
        <c:lblOffset val="100"/>
        <c:noMultiLvlLbl val="0"/>
      </c:catAx>
      <c:valAx>
        <c:axId val="-2092550824"/>
        <c:scaling>
          <c:orientation val="minMax"/>
          <c:max val="0.2"/>
        </c:scaling>
        <c:delete val="0"/>
        <c:axPos val="b"/>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BE"/>
          </a:p>
        </c:txPr>
        <c:crossAx val="-2092886552"/>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nl-B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err="1" smtClean="0">
                <a:solidFill>
                  <a:schemeClr val="tx1"/>
                </a:solidFill>
              </a:rPr>
              <a:t>Mannen</a:t>
            </a:r>
            <a:endParaRPr lang="en-US" dirty="0">
              <a:solidFill>
                <a:schemeClr val="tx1"/>
              </a:solidFill>
            </a:endParaRPr>
          </a:p>
        </c:rich>
      </c:tx>
      <c:overlay val="0"/>
      <c:spPr>
        <a:noFill/>
        <a:ln>
          <a:noFill/>
        </a:ln>
        <a:effectLst/>
      </c:spPr>
    </c:title>
    <c:autoTitleDeleted val="0"/>
    <c:plotArea>
      <c:layout/>
      <c:barChart>
        <c:barDir val="bar"/>
        <c:grouping val="clustered"/>
        <c:varyColors val="0"/>
        <c:ser>
          <c:idx val="0"/>
          <c:order val="0"/>
          <c:tx>
            <c:strRef>
              <c:f>Blad1!$B$1</c:f>
              <c:strCache>
                <c:ptCount val="1"/>
                <c:pt idx="0">
                  <c:v>Etnostratificatie mannen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Blad1!$A$2:$A$10</c:f>
              <c:strCache>
                <c:ptCount val="9"/>
                <c:pt idx="0">
                  <c:v>Magazijnier</c:v>
                </c:pt>
                <c:pt idx="1">
                  <c:v>Verkoper</c:v>
                </c:pt>
                <c:pt idx="2">
                  <c:v>Restaurant (kok, kelner, andere)</c:v>
                </c:pt>
                <c:pt idx="3">
                  <c:v>Geschoold arbeider in de industrie</c:v>
                </c:pt>
                <c:pt idx="4">
                  <c:v>Administratief bediende</c:v>
                </c:pt>
                <c:pt idx="5">
                  <c:v>Elektricien</c:v>
                </c:pt>
                <c:pt idx="6">
                  <c:v>Sociaal assistent en opvoeder</c:v>
                </c:pt>
                <c:pt idx="7">
                  <c:v>Schoonmaakpersoneel</c:v>
                </c:pt>
                <c:pt idx="8">
                  <c:v>Financieel manager, auditeur, fiscalist</c:v>
                </c:pt>
              </c:strCache>
            </c:strRef>
          </c:cat>
          <c:val>
            <c:numRef>
              <c:f>Blad1!$B$2:$B$10</c:f>
              <c:numCache>
                <c:formatCode>0%</c:formatCode>
                <c:ptCount val="9"/>
                <c:pt idx="0">
                  <c:v>0.09</c:v>
                </c:pt>
                <c:pt idx="1">
                  <c:v>7.0000000000000007E-2</c:v>
                </c:pt>
                <c:pt idx="2">
                  <c:v>0.06</c:v>
                </c:pt>
                <c:pt idx="3">
                  <c:v>0.06</c:v>
                </c:pt>
                <c:pt idx="4">
                  <c:v>0.05</c:v>
                </c:pt>
                <c:pt idx="5">
                  <c:v>0.03</c:v>
                </c:pt>
                <c:pt idx="6">
                  <c:v>0.03</c:v>
                </c:pt>
                <c:pt idx="7">
                  <c:v>0.03</c:v>
                </c:pt>
                <c:pt idx="8">
                  <c:v>0.02</c:v>
                </c:pt>
              </c:numCache>
            </c:numRef>
          </c:val>
          <c:extLst>
            <c:ext xmlns:c16="http://schemas.microsoft.com/office/drawing/2014/chart" uri="{C3380CC4-5D6E-409C-BE32-E72D297353CC}">
              <c16:uniqueId val="{00000000-0723-4CCD-883C-3258AF3DA1E9}"/>
            </c:ext>
          </c:extLst>
        </c:ser>
        <c:dLbls>
          <c:dLblPos val="outEnd"/>
          <c:showLegendKey val="0"/>
          <c:showVal val="1"/>
          <c:showCatName val="0"/>
          <c:showSerName val="0"/>
          <c:showPercent val="0"/>
          <c:showBubbleSize val="0"/>
        </c:dLbls>
        <c:gapWidth val="219"/>
        <c:axId val="-2090931128"/>
        <c:axId val="-2095801176"/>
      </c:barChart>
      <c:catAx>
        <c:axId val="-20909311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BE"/>
          </a:p>
        </c:txPr>
        <c:crossAx val="-2095801176"/>
        <c:crosses val="autoZero"/>
        <c:auto val="1"/>
        <c:lblAlgn val="ctr"/>
        <c:lblOffset val="100"/>
        <c:noMultiLvlLbl val="0"/>
      </c:catAx>
      <c:valAx>
        <c:axId val="-2095801176"/>
        <c:scaling>
          <c:orientation val="minMax"/>
          <c:max val="0.2"/>
        </c:scaling>
        <c:delete val="0"/>
        <c:axPos val="b"/>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BE"/>
          </a:p>
        </c:txPr>
        <c:crossAx val="-2090931128"/>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nl-B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nl-BE" sz="1800" b="0" i="0" u="none" strike="noStrike" baseline="0" dirty="0" smtClean="0"/>
              <a:t>Tewerkstellingsgraad na 36 maanden van jongeren onder de 30 jaar in de beroepsinschakelingstijd, volgens origine (2013 – 2016)</a:t>
            </a:r>
            <a:endParaRPr lang="en-US" dirty="0">
              <a:solidFill>
                <a:schemeClr val="tx1"/>
              </a:solidFill>
            </a:endParaRPr>
          </a:p>
        </c:rich>
      </c:tx>
      <c:overlay val="0"/>
      <c:spPr>
        <a:noFill/>
        <a:ln>
          <a:noFill/>
        </a:ln>
        <a:effectLst/>
      </c:spPr>
    </c:title>
    <c:autoTitleDeleted val="0"/>
    <c:plotArea>
      <c:layout/>
      <c:barChart>
        <c:barDir val="col"/>
        <c:grouping val="clustered"/>
        <c:varyColors val="0"/>
        <c:ser>
          <c:idx val="0"/>
          <c:order val="0"/>
          <c:tx>
            <c:strRef>
              <c:f>Blad1!$B$1</c:f>
              <c:strCache>
                <c:ptCount val="1"/>
                <c:pt idx="0">
                  <c:v>Reeks 1</c:v>
                </c:pt>
              </c:strCache>
            </c:strRef>
          </c:tx>
          <c:spPr>
            <a:solidFill>
              <a:schemeClr val="accent3"/>
            </a:solidFill>
            <a:ln>
              <a:noFill/>
            </a:ln>
            <a:effectLst/>
          </c:spPr>
          <c:invertIfNegative val="0"/>
          <c:dPt>
            <c:idx val="2"/>
            <c:invertIfNegative val="0"/>
            <c:bubble3D val="0"/>
            <c:spPr>
              <a:solidFill>
                <a:schemeClr val="accent2"/>
              </a:solidFill>
              <a:ln>
                <a:noFill/>
              </a:ln>
              <a:effectLst/>
            </c:spPr>
            <c:extLst>
              <c:ext xmlns:c16="http://schemas.microsoft.com/office/drawing/2014/chart" uri="{C3380CC4-5D6E-409C-BE32-E72D297353CC}">
                <c16:uniqueId val="{00000004-BF75-4257-8C28-8E262FC306CA}"/>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BF75-4257-8C28-8E262FC306C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Blad1!$A$2:$A$10</c:f>
              <c:strCache>
                <c:ptCount val="9"/>
                <c:pt idx="0">
                  <c:v>België</c:v>
                </c:pt>
                <c:pt idx="1">
                  <c:v>Maghreb</c:v>
                </c:pt>
                <c:pt idx="2">
                  <c:v>Cong-Kinshasa, Burundi en Rwanda</c:v>
                </c:pt>
                <c:pt idx="3">
                  <c:v>Andere Afrikaanse landen</c:v>
                </c:pt>
                <c:pt idx="4">
                  <c:v>Turkije</c:v>
                </c:pt>
                <c:pt idx="5">
                  <c:v>Andere Aziatische landen</c:v>
                </c:pt>
                <c:pt idx="6">
                  <c:v>Buurlanden</c:v>
                </c:pt>
                <c:pt idx="7">
                  <c:v>Oost-Europa</c:v>
                </c:pt>
                <c:pt idx="8">
                  <c:v>Zuid-Europa</c:v>
                </c:pt>
              </c:strCache>
            </c:strRef>
          </c:cat>
          <c:val>
            <c:numRef>
              <c:f>Blad1!$B$2:$B$10</c:f>
              <c:numCache>
                <c:formatCode>0%</c:formatCode>
                <c:ptCount val="9"/>
                <c:pt idx="0">
                  <c:v>0.68</c:v>
                </c:pt>
                <c:pt idx="1">
                  <c:v>0.46</c:v>
                </c:pt>
                <c:pt idx="2">
                  <c:v>0.38</c:v>
                </c:pt>
                <c:pt idx="3">
                  <c:v>0.34</c:v>
                </c:pt>
                <c:pt idx="4">
                  <c:v>0.55000000000000004</c:v>
                </c:pt>
                <c:pt idx="5">
                  <c:v>0.46</c:v>
                </c:pt>
                <c:pt idx="6">
                  <c:v>0.59</c:v>
                </c:pt>
                <c:pt idx="7">
                  <c:v>0.44</c:v>
                </c:pt>
                <c:pt idx="8">
                  <c:v>0.6</c:v>
                </c:pt>
              </c:numCache>
            </c:numRef>
          </c:val>
          <c:extLst>
            <c:ext xmlns:c16="http://schemas.microsoft.com/office/drawing/2014/chart" uri="{C3380CC4-5D6E-409C-BE32-E72D297353CC}">
              <c16:uniqueId val="{00000000-BF75-4257-8C28-8E262FC306CA}"/>
            </c:ext>
          </c:extLst>
        </c:ser>
        <c:dLbls>
          <c:dLblPos val="outEnd"/>
          <c:showLegendKey val="0"/>
          <c:showVal val="1"/>
          <c:showCatName val="0"/>
          <c:showSerName val="0"/>
          <c:showPercent val="0"/>
          <c:showBubbleSize val="0"/>
        </c:dLbls>
        <c:gapWidth val="219"/>
        <c:overlap val="-27"/>
        <c:axId val="-2090918744"/>
        <c:axId val="-2098314408"/>
      </c:barChart>
      <c:catAx>
        <c:axId val="-2090918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BE"/>
          </a:p>
        </c:txPr>
        <c:crossAx val="-2098314408"/>
        <c:crosses val="autoZero"/>
        <c:auto val="1"/>
        <c:lblAlgn val="ctr"/>
        <c:lblOffset val="100"/>
        <c:noMultiLvlLbl val="0"/>
      </c:catAx>
      <c:valAx>
        <c:axId val="-2098314408"/>
        <c:scaling>
          <c:orientation val="minMax"/>
          <c:max val="1"/>
        </c:scaling>
        <c:delete val="1"/>
        <c:axPos val="l"/>
        <c:numFmt formatCode="0%" sourceLinked="1"/>
        <c:majorTickMark val="none"/>
        <c:minorTickMark val="none"/>
        <c:tickLblPos val="nextTo"/>
        <c:crossAx val="-2090918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B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10-22T15:47:00.698" idx="9">
    <p:pos x="2402" y="2329"/>
    <p:text>+ stijging ocmw + cijfers socio-economische monitoring</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748989-FA9A-4E5F-BA8E-9E652BB68222}" type="doc">
      <dgm:prSet loTypeId="urn:microsoft.com/office/officeart/2005/8/layout/cycle4" loCatId="matrix" qsTypeId="urn:microsoft.com/office/officeart/2005/8/quickstyle/simple1" qsCatId="simple" csTypeId="urn:microsoft.com/office/officeart/2005/8/colors/accent0_3" csCatId="mainScheme" phldr="1"/>
      <dgm:spPr/>
      <dgm:t>
        <a:bodyPr/>
        <a:lstStyle/>
        <a:p>
          <a:endParaRPr lang="nl-NL"/>
        </a:p>
      </dgm:t>
    </dgm:pt>
    <dgm:pt modelId="{A2C443F2-6A35-4D69-B333-982DD01059CC}">
      <dgm:prSet phldrT="[Tekst]"/>
      <dgm:spPr/>
      <dgm:t>
        <a:bodyPr/>
        <a:lstStyle/>
        <a:p>
          <a:r>
            <a:rPr lang="nl-NL" dirty="0" smtClean="0"/>
            <a:t>Breed toepasbaar</a:t>
          </a:r>
          <a:endParaRPr lang="nl-NL" dirty="0"/>
        </a:p>
      </dgm:t>
    </dgm:pt>
    <dgm:pt modelId="{83504815-EC3D-4952-903E-3D336E9B5C25}" type="parTrans" cxnId="{1089E3C6-F4A6-4423-9DF3-52148C8E4D7D}">
      <dgm:prSet/>
      <dgm:spPr/>
      <dgm:t>
        <a:bodyPr/>
        <a:lstStyle/>
        <a:p>
          <a:endParaRPr lang="nl-NL"/>
        </a:p>
      </dgm:t>
    </dgm:pt>
    <dgm:pt modelId="{60225A6C-17A5-41ED-B35D-0E19BDD36BDE}" type="sibTrans" cxnId="{1089E3C6-F4A6-4423-9DF3-52148C8E4D7D}">
      <dgm:prSet/>
      <dgm:spPr/>
      <dgm:t>
        <a:bodyPr/>
        <a:lstStyle/>
        <a:p>
          <a:endParaRPr lang="nl-NL"/>
        </a:p>
      </dgm:t>
    </dgm:pt>
    <dgm:pt modelId="{894DD44F-A78A-48F8-990A-332B32E56409}">
      <dgm:prSet phldrT="[Tekst]" custT="1"/>
      <dgm:spPr>
        <a:ln>
          <a:noFill/>
        </a:ln>
      </dgm:spPr>
      <dgm:t>
        <a:bodyPr/>
        <a:lstStyle/>
        <a:p>
          <a:r>
            <a:rPr lang="nl-NL" sz="1200" dirty="0" smtClean="0"/>
            <a:t>Integratie hangt af van ontvangst.</a:t>
          </a:r>
        </a:p>
      </dgm:t>
    </dgm:pt>
    <dgm:pt modelId="{076CE8B3-F2FA-489D-9CCE-F5C3DEF64399}" type="parTrans" cxnId="{5C064B64-9B19-4E99-B53B-1AA74E0E9BEB}">
      <dgm:prSet/>
      <dgm:spPr/>
      <dgm:t>
        <a:bodyPr/>
        <a:lstStyle/>
        <a:p>
          <a:endParaRPr lang="nl-NL"/>
        </a:p>
      </dgm:t>
    </dgm:pt>
    <dgm:pt modelId="{6EF45A90-06C5-4A32-87C4-9747531EB06D}" type="sibTrans" cxnId="{5C064B64-9B19-4E99-B53B-1AA74E0E9BEB}">
      <dgm:prSet/>
      <dgm:spPr/>
      <dgm:t>
        <a:bodyPr/>
        <a:lstStyle/>
        <a:p>
          <a:endParaRPr lang="nl-NL"/>
        </a:p>
      </dgm:t>
    </dgm:pt>
    <dgm:pt modelId="{A58F16F7-3DBF-4976-96D7-E3271ED93936}">
      <dgm:prSet/>
      <dgm:spPr>
        <a:solidFill>
          <a:schemeClr val="tx2"/>
        </a:solidFill>
      </dgm:spPr>
      <dgm:t>
        <a:bodyPr/>
        <a:lstStyle/>
        <a:p>
          <a:r>
            <a:rPr lang="nl-NL" dirty="0" smtClean="0"/>
            <a:t>Holistisch</a:t>
          </a:r>
        </a:p>
      </dgm:t>
    </dgm:pt>
    <dgm:pt modelId="{FB85C18D-7B1C-43FD-AB1A-0B2675224704}" type="parTrans" cxnId="{814973A6-7BF4-4371-BE63-97F2BE9D16BA}">
      <dgm:prSet/>
      <dgm:spPr/>
      <dgm:t>
        <a:bodyPr/>
        <a:lstStyle/>
        <a:p>
          <a:endParaRPr lang="nl-NL"/>
        </a:p>
      </dgm:t>
    </dgm:pt>
    <dgm:pt modelId="{4FBDA5E3-9857-4A4F-B212-7F496E6EC82A}" type="sibTrans" cxnId="{814973A6-7BF4-4371-BE63-97F2BE9D16BA}">
      <dgm:prSet/>
      <dgm:spPr/>
      <dgm:t>
        <a:bodyPr/>
        <a:lstStyle/>
        <a:p>
          <a:endParaRPr lang="nl-NL"/>
        </a:p>
      </dgm:t>
    </dgm:pt>
    <dgm:pt modelId="{09DD5534-9E61-47F3-A8BA-B5720ECCD623}">
      <dgm:prSet/>
      <dgm:spPr/>
      <dgm:t>
        <a:bodyPr/>
        <a:lstStyle/>
        <a:p>
          <a:r>
            <a:rPr lang="nl-NL" dirty="0" smtClean="0"/>
            <a:t>Win-win creëren</a:t>
          </a:r>
        </a:p>
      </dgm:t>
    </dgm:pt>
    <dgm:pt modelId="{25D1EDF1-6B69-43C2-BC30-7B64D163EDD2}" type="parTrans" cxnId="{4495389A-E11D-433F-B3C4-CEE7D857D57B}">
      <dgm:prSet/>
      <dgm:spPr/>
      <dgm:t>
        <a:bodyPr/>
        <a:lstStyle/>
        <a:p>
          <a:endParaRPr lang="nl-NL"/>
        </a:p>
      </dgm:t>
    </dgm:pt>
    <dgm:pt modelId="{98F8EF4C-BB58-48DF-AA13-9189E9E450F9}" type="sibTrans" cxnId="{4495389A-E11D-433F-B3C4-CEE7D857D57B}">
      <dgm:prSet/>
      <dgm:spPr/>
      <dgm:t>
        <a:bodyPr/>
        <a:lstStyle/>
        <a:p>
          <a:endParaRPr lang="nl-NL"/>
        </a:p>
      </dgm:t>
    </dgm:pt>
    <dgm:pt modelId="{9CECCE74-8963-4E9D-9D27-14AC49C2BE27}">
      <dgm:prSet/>
      <dgm:spPr/>
      <dgm:t>
        <a:bodyPr/>
        <a:lstStyle/>
        <a:p>
          <a:r>
            <a:rPr lang="nl-NL" dirty="0" smtClean="0"/>
            <a:t>Inclusief</a:t>
          </a:r>
        </a:p>
      </dgm:t>
    </dgm:pt>
    <dgm:pt modelId="{051398C6-94BC-48B8-AAE9-5CBE0B58EE55}" type="parTrans" cxnId="{C4F118AC-1F30-4205-A158-D4A22FE1EF2B}">
      <dgm:prSet/>
      <dgm:spPr/>
      <dgm:t>
        <a:bodyPr/>
        <a:lstStyle/>
        <a:p>
          <a:endParaRPr lang="nl-NL"/>
        </a:p>
      </dgm:t>
    </dgm:pt>
    <dgm:pt modelId="{F0CF578C-B0D6-40AE-B8E9-E7840B029518}" type="sibTrans" cxnId="{C4F118AC-1F30-4205-A158-D4A22FE1EF2B}">
      <dgm:prSet/>
      <dgm:spPr/>
      <dgm:t>
        <a:bodyPr/>
        <a:lstStyle/>
        <a:p>
          <a:endParaRPr lang="nl-NL"/>
        </a:p>
      </dgm:t>
    </dgm:pt>
    <dgm:pt modelId="{F41F534A-8D1C-49AF-8705-1FF6CA210D5D}">
      <dgm:prSet phldrT="[Tekst]" custT="1"/>
      <dgm:spPr>
        <a:ln>
          <a:noFill/>
        </a:ln>
      </dgm:spPr>
      <dgm:t>
        <a:bodyPr/>
        <a:lstStyle/>
        <a:p>
          <a:r>
            <a:rPr lang="nl-NL" sz="1600" dirty="0" smtClean="0"/>
            <a:t>Heterogene doelgroep</a:t>
          </a:r>
          <a:endParaRPr lang="nl-NL" sz="1600" dirty="0"/>
        </a:p>
      </dgm:t>
    </dgm:pt>
    <dgm:pt modelId="{BF5FEDED-4184-4C5F-8755-8272592D3665}" type="parTrans" cxnId="{58455B49-14D7-42BF-967D-CD3AC7BA5A0D}">
      <dgm:prSet/>
      <dgm:spPr/>
      <dgm:t>
        <a:bodyPr/>
        <a:lstStyle/>
        <a:p>
          <a:endParaRPr lang="nl-NL"/>
        </a:p>
      </dgm:t>
    </dgm:pt>
    <dgm:pt modelId="{4B20BD93-D72A-477D-B2E7-C4B61A427A44}" type="sibTrans" cxnId="{58455B49-14D7-42BF-967D-CD3AC7BA5A0D}">
      <dgm:prSet/>
      <dgm:spPr/>
      <dgm:t>
        <a:bodyPr/>
        <a:lstStyle/>
        <a:p>
          <a:endParaRPr lang="nl-NL"/>
        </a:p>
      </dgm:t>
    </dgm:pt>
    <dgm:pt modelId="{94BE6074-D06C-43DD-BCBA-979DCC51419F}">
      <dgm:prSet custT="1"/>
      <dgm:spPr>
        <a:ln>
          <a:noFill/>
        </a:ln>
      </dgm:spPr>
      <dgm:t>
        <a:bodyPr/>
        <a:lstStyle/>
        <a:p>
          <a:r>
            <a:rPr lang="nl-NL" sz="1600" dirty="0" smtClean="0"/>
            <a:t>Alle aspecten in rekening brengen</a:t>
          </a:r>
        </a:p>
      </dgm:t>
    </dgm:pt>
    <dgm:pt modelId="{DCAA80FA-CE05-4A22-A1ED-FF0063E52E92}" type="parTrans" cxnId="{3A25C066-09A1-4742-958E-698520C43173}">
      <dgm:prSet/>
      <dgm:spPr/>
      <dgm:t>
        <a:bodyPr/>
        <a:lstStyle/>
        <a:p>
          <a:endParaRPr lang="nl-NL"/>
        </a:p>
      </dgm:t>
    </dgm:pt>
    <dgm:pt modelId="{81680D2C-38AB-4937-8A8E-05A02437B0CD}" type="sibTrans" cxnId="{3A25C066-09A1-4742-958E-698520C43173}">
      <dgm:prSet/>
      <dgm:spPr/>
      <dgm:t>
        <a:bodyPr/>
        <a:lstStyle/>
        <a:p>
          <a:endParaRPr lang="nl-NL"/>
        </a:p>
      </dgm:t>
    </dgm:pt>
    <dgm:pt modelId="{E53C14A2-AD8B-4812-B3AB-966CB5B289B8}">
      <dgm:prSet custT="1"/>
      <dgm:spPr>
        <a:ln>
          <a:noFill/>
        </a:ln>
      </dgm:spPr>
      <dgm:t>
        <a:bodyPr/>
        <a:lstStyle/>
        <a:p>
          <a:r>
            <a:rPr lang="nl-NL" sz="1400" dirty="0" smtClean="0"/>
            <a:t>	uBuntu: “</a:t>
          </a:r>
          <a:r>
            <a:rPr lang="nl-NL" sz="1400" dirty="0" err="1" smtClean="0"/>
            <a:t>You</a:t>
          </a:r>
          <a:r>
            <a:rPr lang="nl-NL" sz="1400" dirty="0" smtClean="0"/>
            <a:t> </a:t>
          </a:r>
          <a:r>
            <a:rPr lang="nl-NL" sz="1400" dirty="0" err="1" smtClean="0"/>
            <a:t>can’t</a:t>
          </a:r>
          <a:r>
            <a:rPr lang="nl-NL" sz="1400" dirty="0" smtClean="0"/>
            <a:t> </a:t>
          </a:r>
          <a:r>
            <a:rPr lang="nl-NL" sz="1400" dirty="0" err="1" smtClean="0"/>
            <a:t>be</a:t>
          </a:r>
          <a:r>
            <a:rPr lang="nl-NL" sz="1400" dirty="0" smtClean="0"/>
            <a:t> human </a:t>
          </a:r>
          <a:r>
            <a:rPr lang="nl-NL" sz="1400" dirty="0" err="1" smtClean="0"/>
            <a:t>all</a:t>
          </a:r>
          <a:r>
            <a:rPr lang="nl-NL" sz="1400" dirty="0" smtClean="0"/>
            <a:t> </a:t>
          </a:r>
          <a:r>
            <a:rPr lang="nl-NL" sz="1400" dirty="0" err="1" smtClean="0"/>
            <a:t>by</a:t>
          </a:r>
          <a:r>
            <a:rPr lang="nl-NL" sz="1400" dirty="0" smtClean="0"/>
            <a:t> </a:t>
          </a:r>
          <a:r>
            <a:rPr lang="nl-NL" sz="1400" dirty="0" err="1" smtClean="0"/>
            <a:t>yourself</a:t>
          </a:r>
          <a:r>
            <a:rPr lang="nl-NL" sz="1400" dirty="0" smtClean="0"/>
            <a:t>”</a:t>
          </a:r>
        </a:p>
      </dgm:t>
    </dgm:pt>
    <dgm:pt modelId="{CDC371A7-CE70-4DB3-A87B-EC50BD5A60E0}" type="parTrans" cxnId="{178D2A38-CAC1-4C4F-A144-67EA43BBD96C}">
      <dgm:prSet/>
      <dgm:spPr/>
      <dgm:t>
        <a:bodyPr/>
        <a:lstStyle/>
        <a:p>
          <a:endParaRPr lang="nl-NL"/>
        </a:p>
      </dgm:t>
    </dgm:pt>
    <dgm:pt modelId="{7A7B4C3A-843C-4A70-9C4C-51EA0CD3BE29}" type="sibTrans" cxnId="{178D2A38-CAC1-4C4F-A144-67EA43BBD96C}">
      <dgm:prSet/>
      <dgm:spPr/>
      <dgm:t>
        <a:bodyPr/>
        <a:lstStyle/>
        <a:p>
          <a:endParaRPr lang="nl-NL"/>
        </a:p>
      </dgm:t>
    </dgm:pt>
    <dgm:pt modelId="{2124DDE8-C5C5-4CC3-A73D-75EC5ACD970C}">
      <dgm:prSet phldrT="[Tekst]" custT="1"/>
      <dgm:spPr>
        <a:ln>
          <a:noFill/>
        </a:ln>
      </dgm:spPr>
      <dgm:t>
        <a:bodyPr/>
        <a:lstStyle/>
        <a:p>
          <a:r>
            <a:rPr lang="nl-NL" sz="1200" dirty="0" smtClean="0"/>
            <a:t>Werkzoekenden, bemiddelaars, werkgevers</a:t>
          </a:r>
        </a:p>
      </dgm:t>
    </dgm:pt>
    <dgm:pt modelId="{5B7530A1-9E62-4BD4-80B6-89114FDF0A1A}" type="parTrans" cxnId="{9E3A1A3D-941E-43F8-ABB6-A5ED55A3A60A}">
      <dgm:prSet/>
      <dgm:spPr/>
      <dgm:t>
        <a:bodyPr/>
        <a:lstStyle/>
        <a:p>
          <a:endParaRPr lang="nl-NL"/>
        </a:p>
      </dgm:t>
    </dgm:pt>
    <dgm:pt modelId="{150119C7-817E-4E4B-8B9F-63D708F5D259}" type="sibTrans" cxnId="{9E3A1A3D-941E-43F8-ABB6-A5ED55A3A60A}">
      <dgm:prSet/>
      <dgm:spPr/>
      <dgm:t>
        <a:bodyPr/>
        <a:lstStyle/>
        <a:p>
          <a:endParaRPr lang="nl-NL"/>
        </a:p>
      </dgm:t>
    </dgm:pt>
    <dgm:pt modelId="{8AF151E2-1DBC-4C52-AE33-48169FF7E982}" type="pres">
      <dgm:prSet presAssocID="{A5748989-FA9A-4E5F-BA8E-9E652BB68222}" presName="cycleMatrixDiagram" presStyleCnt="0">
        <dgm:presLayoutVars>
          <dgm:chMax val="1"/>
          <dgm:dir/>
          <dgm:animLvl val="lvl"/>
          <dgm:resizeHandles val="exact"/>
        </dgm:presLayoutVars>
      </dgm:prSet>
      <dgm:spPr/>
      <dgm:t>
        <a:bodyPr/>
        <a:lstStyle/>
        <a:p>
          <a:endParaRPr lang="nl-NL"/>
        </a:p>
      </dgm:t>
    </dgm:pt>
    <dgm:pt modelId="{7C182336-3DF4-40BF-81B5-97EB3387A32E}" type="pres">
      <dgm:prSet presAssocID="{A5748989-FA9A-4E5F-BA8E-9E652BB68222}" presName="children" presStyleCnt="0"/>
      <dgm:spPr/>
    </dgm:pt>
    <dgm:pt modelId="{64C5985B-D372-4C6A-95DF-34CFCC33D995}" type="pres">
      <dgm:prSet presAssocID="{A5748989-FA9A-4E5F-BA8E-9E652BB68222}" presName="child1group" presStyleCnt="0"/>
      <dgm:spPr/>
    </dgm:pt>
    <dgm:pt modelId="{CC876339-B943-4B2A-8978-7986CC0F1A08}" type="pres">
      <dgm:prSet presAssocID="{A5748989-FA9A-4E5F-BA8E-9E652BB68222}" presName="child1" presStyleLbl="bgAcc1" presStyleIdx="0" presStyleCnt="4" custScaleY="95051"/>
      <dgm:spPr/>
      <dgm:t>
        <a:bodyPr/>
        <a:lstStyle/>
        <a:p>
          <a:endParaRPr lang="nl-NL"/>
        </a:p>
      </dgm:t>
    </dgm:pt>
    <dgm:pt modelId="{4AEB836C-73C9-4ACE-8DCF-7673828B830E}" type="pres">
      <dgm:prSet presAssocID="{A5748989-FA9A-4E5F-BA8E-9E652BB68222}" presName="child1Text" presStyleLbl="bgAcc1" presStyleIdx="0" presStyleCnt="4">
        <dgm:presLayoutVars>
          <dgm:bulletEnabled val="1"/>
        </dgm:presLayoutVars>
      </dgm:prSet>
      <dgm:spPr/>
      <dgm:t>
        <a:bodyPr/>
        <a:lstStyle/>
        <a:p>
          <a:endParaRPr lang="nl-NL"/>
        </a:p>
      </dgm:t>
    </dgm:pt>
    <dgm:pt modelId="{AC0BFAEE-008E-4D1E-B58A-05C5AB4FF53F}" type="pres">
      <dgm:prSet presAssocID="{A5748989-FA9A-4E5F-BA8E-9E652BB68222}" presName="child2group" presStyleCnt="0"/>
      <dgm:spPr/>
    </dgm:pt>
    <dgm:pt modelId="{13EE711D-84E0-4875-B573-7B31191D3D91}" type="pres">
      <dgm:prSet presAssocID="{A5748989-FA9A-4E5F-BA8E-9E652BB68222}" presName="child2" presStyleLbl="bgAcc1" presStyleIdx="1" presStyleCnt="4" custScaleY="95051"/>
      <dgm:spPr/>
      <dgm:t>
        <a:bodyPr/>
        <a:lstStyle/>
        <a:p>
          <a:endParaRPr lang="nl-NL"/>
        </a:p>
      </dgm:t>
    </dgm:pt>
    <dgm:pt modelId="{4B7C2625-C316-44F0-800C-1C5C27894ED2}" type="pres">
      <dgm:prSet presAssocID="{A5748989-FA9A-4E5F-BA8E-9E652BB68222}" presName="child2Text" presStyleLbl="bgAcc1" presStyleIdx="1" presStyleCnt="4">
        <dgm:presLayoutVars>
          <dgm:bulletEnabled val="1"/>
        </dgm:presLayoutVars>
      </dgm:prSet>
      <dgm:spPr/>
      <dgm:t>
        <a:bodyPr/>
        <a:lstStyle/>
        <a:p>
          <a:endParaRPr lang="nl-NL"/>
        </a:p>
      </dgm:t>
    </dgm:pt>
    <dgm:pt modelId="{6EC8E912-3FDA-4B79-8BAD-5E1AC3BE6D79}" type="pres">
      <dgm:prSet presAssocID="{A5748989-FA9A-4E5F-BA8E-9E652BB68222}" presName="child3group" presStyleCnt="0"/>
      <dgm:spPr/>
    </dgm:pt>
    <dgm:pt modelId="{72F1B65A-968E-47D5-BA6B-0EC6FD9C4AEF}" type="pres">
      <dgm:prSet presAssocID="{A5748989-FA9A-4E5F-BA8E-9E652BB68222}" presName="child3" presStyleLbl="bgAcc1" presStyleIdx="2" presStyleCnt="4"/>
      <dgm:spPr/>
      <dgm:t>
        <a:bodyPr/>
        <a:lstStyle/>
        <a:p>
          <a:endParaRPr lang="nl-NL"/>
        </a:p>
      </dgm:t>
    </dgm:pt>
    <dgm:pt modelId="{AB78EB03-12A2-4F14-AAA9-2313D698114C}" type="pres">
      <dgm:prSet presAssocID="{A5748989-FA9A-4E5F-BA8E-9E652BB68222}" presName="child3Text" presStyleLbl="bgAcc1" presStyleIdx="2" presStyleCnt="4">
        <dgm:presLayoutVars>
          <dgm:bulletEnabled val="1"/>
        </dgm:presLayoutVars>
      </dgm:prSet>
      <dgm:spPr/>
      <dgm:t>
        <a:bodyPr/>
        <a:lstStyle/>
        <a:p>
          <a:endParaRPr lang="nl-NL"/>
        </a:p>
      </dgm:t>
    </dgm:pt>
    <dgm:pt modelId="{888F28AC-9640-49F5-A501-DD0A696E6749}" type="pres">
      <dgm:prSet presAssocID="{A5748989-FA9A-4E5F-BA8E-9E652BB68222}" presName="child4group" presStyleCnt="0"/>
      <dgm:spPr/>
    </dgm:pt>
    <dgm:pt modelId="{3FE49E5F-CA39-4D67-AA21-A17D4FBA2CA2}" type="pres">
      <dgm:prSet presAssocID="{A5748989-FA9A-4E5F-BA8E-9E652BB68222}" presName="child4" presStyleLbl="bgAcc1" presStyleIdx="3" presStyleCnt="4" custLinFactNeighborX="-4945" custLinFactNeighborY="0"/>
      <dgm:spPr/>
      <dgm:t>
        <a:bodyPr/>
        <a:lstStyle/>
        <a:p>
          <a:endParaRPr lang="nl-NL"/>
        </a:p>
      </dgm:t>
    </dgm:pt>
    <dgm:pt modelId="{93A0D67F-E399-4122-B7FF-804968426A50}" type="pres">
      <dgm:prSet presAssocID="{A5748989-FA9A-4E5F-BA8E-9E652BB68222}" presName="child4Text" presStyleLbl="bgAcc1" presStyleIdx="3" presStyleCnt="4">
        <dgm:presLayoutVars>
          <dgm:bulletEnabled val="1"/>
        </dgm:presLayoutVars>
      </dgm:prSet>
      <dgm:spPr/>
      <dgm:t>
        <a:bodyPr/>
        <a:lstStyle/>
        <a:p>
          <a:endParaRPr lang="nl-NL"/>
        </a:p>
      </dgm:t>
    </dgm:pt>
    <dgm:pt modelId="{A5BFBF96-E982-4F96-B82C-2234DE64E838}" type="pres">
      <dgm:prSet presAssocID="{A5748989-FA9A-4E5F-BA8E-9E652BB68222}" presName="childPlaceholder" presStyleCnt="0"/>
      <dgm:spPr/>
    </dgm:pt>
    <dgm:pt modelId="{9A2EA496-B00C-4A7D-988A-882C2E0AE137}" type="pres">
      <dgm:prSet presAssocID="{A5748989-FA9A-4E5F-BA8E-9E652BB68222}" presName="circle" presStyleCnt="0"/>
      <dgm:spPr/>
    </dgm:pt>
    <dgm:pt modelId="{45ADFE07-04B2-4694-9CA3-017E8AC21425}" type="pres">
      <dgm:prSet presAssocID="{A5748989-FA9A-4E5F-BA8E-9E652BB68222}" presName="quadrant1" presStyleLbl="node1" presStyleIdx="0" presStyleCnt="4">
        <dgm:presLayoutVars>
          <dgm:chMax val="1"/>
          <dgm:bulletEnabled val="1"/>
        </dgm:presLayoutVars>
      </dgm:prSet>
      <dgm:spPr/>
      <dgm:t>
        <a:bodyPr/>
        <a:lstStyle/>
        <a:p>
          <a:endParaRPr lang="nl-NL"/>
        </a:p>
      </dgm:t>
    </dgm:pt>
    <dgm:pt modelId="{37B724F9-E2C8-457D-B510-C1FAD3BCF425}" type="pres">
      <dgm:prSet presAssocID="{A5748989-FA9A-4E5F-BA8E-9E652BB68222}" presName="quadrant2" presStyleLbl="node1" presStyleIdx="1" presStyleCnt="4">
        <dgm:presLayoutVars>
          <dgm:chMax val="1"/>
          <dgm:bulletEnabled val="1"/>
        </dgm:presLayoutVars>
      </dgm:prSet>
      <dgm:spPr/>
      <dgm:t>
        <a:bodyPr/>
        <a:lstStyle/>
        <a:p>
          <a:endParaRPr lang="nl-NL"/>
        </a:p>
      </dgm:t>
    </dgm:pt>
    <dgm:pt modelId="{287E65A4-7AE5-436D-8378-D41D0F3170F3}" type="pres">
      <dgm:prSet presAssocID="{A5748989-FA9A-4E5F-BA8E-9E652BB68222}" presName="quadrant3" presStyleLbl="node1" presStyleIdx="2" presStyleCnt="4">
        <dgm:presLayoutVars>
          <dgm:chMax val="1"/>
          <dgm:bulletEnabled val="1"/>
        </dgm:presLayoutVars>
      </dgm:prSet>
      <dgm:spPr/>
      <dgm:t>
        <a:bodyPr/>
        <a:lstStyle/>
        <a:p>
          <a:endParaRPr lang="nl-NL"/>
        </a:p>
      </dgm:t>
    </dgm:pt>
    <dgm:pt modelId="{235B58FD-A72A-438F-8711-082218D71765}" type="pres">
      <dgm:prSet presAssocID="{A5748989-FA9A-4E5F-BA8E-9E652BB68222}" presName="quadrant4" presStyleLbl="node1" presStyleIdx="3" presStyleCnt="4">
        <dgm:presLayoutVars>
          <dgm:chMax val="1"/>
          <dgm:bulletEnabled val="1"/>
        </dgm:presLayoutVars>
      </dgm:prSet>
      <dgm:spPr/>
      <dgm:t>
        <a:bodyPr/>
        <a:lstStyle/>
        <a:p>
          <a:endParaRPr lang="nl-NL"/>
        </a:p>
      </dgm:t>
    </dgm:pt>
    <dgm:pt modelId="{5D5963F4-EBFD-430C-ADB6-96322580048F}" type="pres">
      <dgm:prSet presAssocID="{A5748989-FA9A-4E5F-BA8E-9E652BB68222}" presName="quadrantPlaceholder" presStyleCnt="0"/>
      <dgm:spPr/>
    </dgm:pt>
    <dgm:pt modelId="{A2D15141-46A1-4321-80F0-440D2D0BCDDE}" type="pres">
      <dgm:prSet presAssocID="{A5748989-FA9A-4E5F-BA8E-9E652BB68222}" presName="center1" presStyleLbl="fgShp" presStyleIdx="0" presStyleCnt="2"/>
      <dgm:spPr>
        <a:solidFill>
          <a:schemeClr val="accent2"/>
        </a:solidFill>
        <a:ln>
          <a:solidFill>
            <a:schemeClr val="accent2"/>
          </a:solidFill>
        </a:ln>
      </dgm:spPr>
      <dgm:t>
        <a:bodyPr/>
        <a:lstStyle/>
        <a:p>
          <a:endParaRPr lang="nl-NL"/>
        </a:p>
      </dgm:t>
    </dgm:pt>
    <dgm:pt modelId="{E9CA0E0E-A0A0-40BD-B8FD-A3B9270B7817}" type="pres">
      <dgm:prSet presAssocID="{A5748989-FA9A-4E5F-BA8E-9E652BB68222}" presName="center2" presStyleLbl="fgShp" presStyleIdx="1" presStyleCnt="2"/>
      <dgm:spPr>
        <a:solidFill>
          <a:schemeClr val="accent2"/>
        </a:solidFill>
        <a:ln>
          <a:solidFill>
            <a:schemeClr val="accent2"/>
          </a:solidFill>
        </a:ln>
      </dgm:spPr>
      <dgm:t>
        <a:bodyPr/>
        <a:lstStyle/>
        <a:p>
          <a:endParaRPr lang="nl-NL"/>
        </a:p>
      </dgm:t>
    </dgm:pt>
  </dgm:ptLst>
  <dgm:cxnLst>
    <dgm:cxn modelId="{101299B5-7B6F-4062-B62B-E9FCFAD5373D}" type="presOf" srcId="{E53C14A2-AD8B-4812-B3AB-966CB5B289B8}" destId="{72F1B65A-968E-47D5-BA6B-0EC6FD9C4AEF}" srcOrd="0" destOrd="0" presId="urn:microsoft.com/office/officeart/2005/8/layout/cycle4"/>
    <dgm:cxn modelId="{A1718AE3-49DD-4E48-A71F-C3A75AEF4EBF}" type="presOf" srcId="{894DD44F-A78A-48F8-990A-332B32E56409}" destId="{93A0D67F-E399-4122-B7FF-804968426A50}" srcOrd="1" destOrd="0" presId="urn:microsoft.com/office/officeart/2005/8/layout/cycle4"/>
    <dgm:cxn modelId="{9E3A1A3D-941E-43F8-ABB6-A5ED55A3A60A}" srcId="{09DD5534-9E61-47F3-A8BA-B5720ECCD623}" destId="{2124DDE8-C5C5-4CC3-A73D-75EC5ACD970C}" srcOrd="1" destOrd="0" parTransId="{5B7530A1-9E62-4BD4-80B6-89114FDF0A1A}" sibTransId="{150119C7-817E-4E4B-8B9F-63D708F5D259}"/>
    <dgm:cxn modelId="{1089E3C6-F4A6-4423-9DF3-52148C8E4D7D}" srcId="{A5748989-FA9A-4E5F-BA8E-9E652BB68222}" destId="{A2C443F2-6A35-4D69-B333-982DD01059CC}" srcOrd="0" destOrd="0" parTransId="{83504815-EC3D-4952-903E-3D336E9B5C25}" sibTransId="{60225A6C-17A5-41ED-B35D-0E19BDD36BDE}"/>
    <dgm:cxn modelId="{F445E0EB-5F3C-4857-A452-4BF03AD77024}" type="presOf" srcId="{09DD5534-9E61-47F3-A8BA-B5720ECCD623}" destId="{235B58FD-A72A-438F-8711-082218D71765}" srcOrd="0" destOrd="0" presId="urn:microsoft.com/office/officeart/2005/8/layout/cycle4"/>
    <dgm:cxn modelId="{E5D2E4E3-F282-4448-B722-C8B62B5A2AC2}" type="presOf" srcId="{A2C443F2-6A35-4D69-B333-982DD01059CC}" destId="{45ADFE07-04B2-4694-9CA3-017E8AC21425}" srcOrd="0" destOrd="0" presId="urn:microsoft.com/office/officeart/2005/8/layout/cycle4"/>
    <dgm:cxn modelId="{6CB37E98-E060-4CE1-A90E-5D6B5F3BC845}" type="presOf" srcId="{94BE6074-D06C-43DD-BCBA-979DCC51419F}" destId="{13EE711D-84E0-4875-B573-7B31191D3D91}" srcOrd="0" destOrd="0" presId="urn:microsoft.com/office/officeart/2005/8/layout/cycle4"/>
    <dgm:cxn modelId="{5C064B64-9B19-4E99-B53B-1AA74E0E9BEB}" srcId="{09DD5534-9E61-47F3-A8BA-B5720ECCD623}" destId="{894DD44F-A78A-48F8-990A-332B32E56409}" srcOrd="0" destOrd="0" parTransId="{076CE8B3-F2FA-489D-9CCE-F5C3DEF64399}" sibTransId="{6EF45A90-06C5-4A32-87C4-9747531EB06D}"/>
    <dgm:cxn modelId="{C4F118AC-1F30-4205-A158-D4A22FE1EF2B}" srcId="{A5748989-FA9A-4E5F-BA8E-9E652BB68222}" destId="{9CECCE74-8963-4E9D-9D27-14AC49C2BE27}" srcOrd="2" destOrd="0" parTransId="{051398C6-94BC-48B8-AAE9-5CBE0B58EE55}" sibTransId="{F0CF578C-B0D6-40AE-B8E9-E7840B029518}"/>
    <dgm:cxn modelId="{A1F81E07-D000-4326-9B31-08C487FFEAA9}" type="presOf" srcId="{94BE6074-D06C-43DD-BCBA-979DCC51419F}" destId="{4B7C2625-C316-44F0-800C-1C5C27894ED2}" srcOrd="1" destOrd="0" presId="urn:microsoft.com/office/officeart/2005/8/layout/cycle4"/>
    <dgm:cxn modelId="{E5362E05-930B-4299-8A02-9DEE8FD39112}" type="presOf" srcId="{9CECCE74-8963-4E9D-9D27-14AC49C2BE27}" destId="{287E65A4-7AE5-436D-8378-D41D0F3170F3}" srcOrd="0" destOrd="0" presId="urn:microsoft.com/office/officeart/2005/8/layout/cycle4"/>
    <dgm:cxn modelId="{DB1DDE79-5459-4CA5-9E9D-5664DD1EEBE8}" type="presOf" srcId="{A58F16F7-3DBF-4976-96D7-E3271ED93936}" destId="{37B724F9-E2C8-457D-B510-C1FAD3BCF425}" srcOrd="0" destOrd="0" presId="urn:microsoft.com/office/officeart/2005/8/layout/cycle4"/>
    <dgm:cxn modelId="{62051018-38FB-442A-9D58-BB75FA412929}" type="presOf" srcId="{2124DDE8-C5C5-4CC3-A73D-75EC5ACD970C}" destId="{93A0D67F-E399-4122-B7FF-804968426A50}" srcOrd="1" destOrd="1" presId="urn:microsoft.com/office/officeart/2005/8/layout/cycle4"/>
    <dgm:cxn modelId="{A87A9150-A809-478D-9CC6-70B20C302AC7}" type="presOf" srcId="{F41F534A-8D1C-49AF-8705-1FF6CA210D5D}" destId="{4AEB836C-73C9-4ACE-8DCF-7673828B830E}" srcOrd="1" destOrd="0" presId="urn:microsoft.com/office/officeart/2005/8/layout/cycle4"/>
    <dgm:cxn modelId="{338E9F20-CC9F-4C41-8AF4-B0F339479CA7}" type="presOf" srcId="{E53C14A2-AD8B-4812-B3AB-966CB5B289B8}" destId="{AB78EB03-12A2-4F14-AAA9-2313D698114C}" srcOrd="1" destOrd="0" presId="urn:microsoft.com/office/officeart/2005/8/layout/cycle4"/>
    <dgm:cxn modelId="{814973A6-7BF4-4371-BE63-97F2BE9D16BA}" srcId="{A5748989-FA9A-4E5F-BA8E-9E652BB68222}" destId="{A58F16F7-3DBF-4976-96D7-E3271ED93936}" srcOrd="1" destOrd="0" parTransId="{FB85C18D-7B1C-43FD-AB1A-0B2675224704}" sibTransId="{4FBDA5E3-9857-4A4F-B212-7F496E6EC82A}"/>
    <dgm:cxn modelId="{3A25C066-09A1-4742-958E-698520C43173}" srcId="{A58F16F7-3DBF-4976-96D7-E3271ED93936}" destId="{94BE6074-D06C-43DD-BCBA-979DCC51419F}" srcOrd="0" destOrd="0" parTransId="{DCAA80FA-CE05-4A22-A1ED-FF0063E52E92}" sibTransId="{81680D2C-38AB-4937-8A8E-05A02437B0CD}"/>
    <dgm:cxn modelId="{C0FAC8E0-78B3-48D1-9F2D-BFA43E03B7DA}" type="presOf" srcId="{2124DDE8-C5C5-4CC3-A73D-75EC5ACD970C}" destId="{3FE49E5F-CA39-4D67-AA21-A17D4FBA2CA2}" srcOrd="0" destOrd="1" presId="urn:microsoft.com/office/officeart/2005/8/layout/cycle4"/>
    <dgm:cxn modelId="{F9201249-B13C-45DB-A308-AF30C7FF9B2F}" type="presOf" srcId="{A5748989-FA9A-4E5F-BA8E-9E652BB68222}" destId="{8AF151E2-1DBC-4C52-AE33-48169FF7E982}" srcOrd="0" destOrd="0" presId="urn:microsoft.com/office/officeart/2005/8/layout/cycle4"/>
    <dgm:cxn modelId="{1E465C71-2164-4F32-B9DC-49594C743647}" type="presOf" srcId="{F41F534A-8D1C-49AF-8705-1FF6CA210D5D}" destId="{CC876339-B943-4B2A-8978-7986CC0F1A08}" srcOrd="0" destOrd="0" presId="urn:microsoft.com/office/officeart/2005/8/layout/cycle4"/>
    <dgm:cxn modelId="{8555A079-E80B-43C1-AAA8-1204AA40369C}" type="presOf" srcId="{894DD44F-A78A-48F8-990A-332B32E56409}" destId="{3FE49E5F-CA39-4D67-AA21-A17D4FBA2CA2}" srcOrd="0" destOrd="0" presId="urn:microsoft.com/office/officeart/2005/8/layout/cycle4"/>
    <dgm:cxn modelId="{4495389A-E11D-433F-B3C4-CEE7D857D57B}" srcId="{A5748989-FA9A-4E5F-BA8E-9E652BB68222}" destId="{09DD5534-9E61-47F3-A8BA-B5720ECCD623}" srcOrd="3" destOrd="0" parTransId="{25D1EDF1-6B69-43C2-BC30-7B64D163EDD2}" sibTransId="{98F8EF4C-BB58-48DF-AA13-9189E9E450F9}"/>
    <dgm:cxn modelId="{58455B49-14D7-42BF-967D-CD3AC7BA5A0D}" srcId="{A2C443F2-6A35-4D69-B333-982DD01059CC}" destId="{F41F534A-8D1C-49AF-8705-1FF6CA210D5D}" srcOrd="0" destOrd="0" parTransId="{BF5FEDED-4184-4C5F-8755-8272592D3665}" sibTransId="{4B20BD93-D72A-477D-B2E7-C4B61A427A44}"/>
    <dgm:cxn modelId="{178D2A38-CAC1-4C4F-A144-67EA43BBD96C}" srcId="{9CECCE74-8963-4E9D-9D27-14AC49C2BE27}" destId="{E53C14A2-AD8B-4812-B3AB-966CB5B289B8}" srcOrd="0" destOrd="0" parTransId="{CDC371A7-CE70-4DB3-A87B-EC50BD5A60E0}" sibTransId="{7A7B4C3A-843C-4A70-9C4C-51EA0CD3BE29}"/>
    <dgm:cxn modelId="{F33F0CD6-A16B-423C-A503-0CA22CC0F61B}" type="presParOf" srcId="{8AF151E2-1DBC-4C52-AE33-48169FF7E982}" destId="{7C182336-3DF4-40BF-81B5-97EB3387A32E}" srcOrd="0" destOrd="0" presId="urn:microsoft.com/office/officeart/2005/8/layout/cycle4"/>
    <dgm:cxn modelId="{A91E8809-04DB-481E-B876-47AF93B812EB}" type="presParOf" srcId="{7C182336-3DF4-40BF-81B5-97EB3387A32E}" destId="{64C5985B-D372-4C6A-95DF-34CFCC33D995}" srcOrd="0" destOrd="0" presId="urn:microsoft.com/office/officeart/2005/8/layout/cycle4"/>
    <dgm:cxn modelId="{2F915832-CF66-445E-AC41-D5F16B60D1BE}" type="presParOf" srcId="{64C5985B-D372-4C6A-95DF-34CFCC33D995}" destId="{CC876339-B943-4B2A-8978-7986CC0F1A08}" srcOrd="0" destOrd="0" presId="urn:microsoft.com/office/officeart/2005/8/layout/cycle4"/>
    <dgm:cxn modelId="{39B9C510-1E51-4E21-87D2-D74D8AFD541C}" type="presParOf" srcId="{64C5985B-D372-4C6A-95DF-34CFCC33D995}" destId="{4AEB836C-73C9-4ACE-8DCF-7673828B830E}" srcOrd="1" destOrd="0" presId="urn:microsoft.com/office/officeart/2005/8/layout/cycle4"/>
    <dgm:cxn modelId="{07CD1854-9D33-46C1-A375-81A80DBF95CE}" type="presParOf" srcId="{7C182336-3DF4-40BF-81B5-97EB3387A32E}" destId="{AC0BFAEE-008E-4D1E-B58A-05C5AB4FF53F}" srcOrd="1" destOrd="0" presId="urn:microsoft.com/office/officeart/2005/8/layout/cycle4"/>
    <dgm:cxn modelId="{0921721B-233E-47A6-9935-5ACE8F20818C}" type="presParOf" srcId="{AC0BFAEE-008E-4D1E-B58A-05C5AB4FF53F}" destId="{13EE711D-84E0-4875-B573-7B31191D3D91}" srcOrd="0" destOrd="0" presId="urn:microsoft.com/office/officeart/2005/8/layout/cycle4"/>
    <dgm:cxn modelId="{1CE4BADC-6BEA-4FD7-B8F0-83DB806E0F7F}" type="presParOf" srcId="{AC0BFAEE-008E-4D1E-B58A-05C5AB4FF53F}" destId="{4B7C2625-C316-44F0-800C-1C5C27894ED2}" srcOrd="1" destOrd="0" presId="urn:microsoft.com/office/officeart/2005/8/layout/cycle4"/>
    <dgm:cxn modelId="{7E9997AC-E71C-452D-BB68-3C0F74F2286E}" type="presParOf" srcId="{7C182336-3DF4-40BF-81B5-97EB3387A32E}" destId="{6EC8E912-3FDA-4B79-8BAD-5E1AC3BE6D79}" srcOrd="2" destOrd="0" presId="urn:microsoft.com/office/officeart/2005/8/layout/cycle4"/>
    <dgm:cxn modelId="{125739B2-6E0D-4727-AD34-25C06225A471}" type="presParOf" srcId="{6EC8E912-3FDA-4B79-8BAD-5E1AC3BE6D79}" destId="{72F1B65A-968E-47D5-BA6B-0EC6FD9C4AEF}" srcOrd="0" destOrd="0" presId="urn:microsoft.com/office/officeart/2005/8/layout/cycle4"/>
    <dgm:cxn modelId="{BABCBA01-C2DC-4168-9516-0C7D934A8AF1}" type="presParOf" srcId="{6EC8E912-3FDA-4B79-8BAD-5E1AC3BE6D79}" destId="{AB78EB03-12A2-4F14-AAA9-2313D698114C}" srcOrd="1" destOrd="0" presId="urn:microsoft.com/office/officeart/2005/8/layout/cycle4"/>
    <dgm:cxn modelId="{7B397B3E-AEEA-43CA-9AF2-C11AC17FA6E3}" type="presParOf" srcId="{7C182336-3DF4-40BF-81B5-97EB3387A32E}" destId="{888F28AC-9640-49F5-A501-DD0A696E6749}" srcOrd="3" destOrd="0" presId="urn:microsoft.com/office/officeart/2005/8/layout/cycle4"/>
    <dgm:cxn modelId="{98EB38E6-37B7-4A65-ACC5-E5A3A558AEFB}" type="presParOf" srcId="{888F28AC-9640-49F5-A501-DD0A696E6749}" destId="{3FE49E5F-CA39-4D67-AA21-A17D4FBA2CA2}" srcOrd="0" destOrd="0" presId="urn:microsoft.com/office/officeart/2005/8/layout/cycle4"/>
    <dgm:cxn modelId="{B4A35DD0-9FFA-4A67-8D20-2A02E8D8E182}" type="presParOf" srcId="{888F28AC-9640-49F5-A501-DD0A696E6749}" destId="{93A0D67F-E399-4122-B7FF-804968426A50}" srcOrd="1" destOrd="0" presId="urn:microsoft.com/office/officeart/2005/8/layout/cycle4"/>
    <dgm:cxn modelId="{102079D0-CE63-4B7F-9569-98870E66646C}" type="presParOf" srcId="{7C182336-3DF4-40BF-81B5-97EB3387A32E}" destId="{A5BFBF96-E982-4F96-B82C-2234DE64E838}" srcOrd="4" destOrd="0" presId="urn:microsoft.com/office/officeart/2005/8/layout/cycle4"/>
    <dgm:cxn modelId="{674066F0-6B5E-4BBE-835C-FC1B10CBBC84}" type="presParOf" srcId="{8AF151E2-1DBC-4C52-AE33-48169FF7E982}" destId="{9A2EA496-B00C-4A7D-988A-882C2E0AE137}" srcOrd="1" destOrd="0" presId="urn:microsoft.com/office/officeart/2005/8/layout/cycle4"/>
    <dgm:cxn modelId="{C7F9E36B-A6EE-4898-9F55-4013525A36BB}" type="presParOf" srcId="{9A2EA496-B00C-4A7D-988A-882C2E0AE137}" destId="{45ADFE07-04B2-4694-9CA3-017E8AC21425}" srcOrd="0" destOrd="0" presId="urn:microsoft.com/office/officeart/2005/8/layout/cycle4"/>
    <dgm:cxn modelId="{DDE772F1-71DD-4F59-BD4C-1CC832E04564}" type="presParOf" srcId="{9A2EA496-B00C-4A7D-988A-882C2E0AE137}" destId="{37B724F9-E2C8-457D-B510-C1FAD3BCF425}" srcOrd="1" destOrd="0" presId="urn:microsoft.com/office/officeart/2005/8/layout/cycle4"/>
    <dgm:cxn modelId="{A21D7960-6222-4C9E-84E2-74F64EA2D201}" type="presParOf" srcId="{9A2EA496-B00C-4A7D-988A-882C2E0AE137}" destId="{287E65A4-7AE5-436D-8378-D41D0F3170F3}" srcOrd="2" destOrd="0" presId="urn:microsoft.com/office/officeart/2005/8/layout/cycle4"/>
    <dgm:cxn modelId="{B6F0DB76-E9E9-4905-ABC5-062FCD33CBAD}" type="presParOf" srcId="{9A2EA496-B00C-4A7D-988A-882C2E0AE137}" destId="{235B58FD-A72A-438F-8711-082218D71765}" srcOrd="3" destOrd="0" presId="urn:microsoft.com/office/officeart/2005/8/layout/cycle4"/>
    <dgm:cxn modelId="{130A117D-6DE3-48B7-9C7A-087BAE5BE8E8}" type="presParOf" srcId="{9A2EA496-B00C-4A7D-988A-882C2E0AE137}" destId="{5D5963F4-EBFD-430C-ADB6-96322580048F}" srcOrd="4" destOrd="0" presId="urn:microsoft.com/office/officeart/2005/8/layout/cycle4"/>
    <dgm:cxn modelId="{4A18C249-5C6B-4115-9D5D-B23A2438C72B}" type="presParOf" srcId="{8AF151E2-1DBC-4C52-AE33-48169FF7E982}" destId="{A2D15141-46A1-4321-80F0-440D2D0BCDDE}" srcOrd="2" destOrd="0" presId="urn:microsoft.com/office/officeart/2005/8/layout/cycle4"/>
    <dgm:cxn modelId="{8C51C6A7-F71A-4E01-8F5B-82570816977C}" type="presParOf" srcId="{8AF151E2-1DBC-4C52-AE33-48169FF7E982}" destId="{E9CA0E0E-A0A0-40BD-B8FD-A3B9270B7817}"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1B65A-968E-47D5-BA6B-0EC6FD9C4AEF}">
      <dsp:nvSpPr>
        <dsp:cNvPr id="0" name=""/>
        <dsp:cNvSpPr/>
      </dsp:nvSpPr>
      <dsp:spPr>
        <a:xfrm>
          <a:off x="3771934" y="3039108"/>
          <a:ext cx="2207822" cy="1430168"/>
        </a:xfrm>
        <a:prstGeom prst="roundRect">
          <a:avLst>
            <a:gd name="adj" fmla="val 10000"/>
          </a:avLst>
        </a:prstGeom>
        <a:solidFill>
          <a:schemeClr val="lt2">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nl-NL" sz="1400" kern="1200" dirty="0" smtClean="0"/>
            <a:t>	uBuntu: “</a:t>
          </a:r>
          <a:r>
            <a:rPr lang="nl-NL" sz="1400" kern="1200" dirty="0" err="1" smtClean="0"/>
            <a:t>You</a:t>
          </a:r>
          <a:r>
            <a:rPr lang="nl-NL" sz="1400" kern="1200" dirty="0" smtClean="0"/>
            <a:t> </a:t>
          </a:r>
          <a:r>
            <a:rPr lang="nl-NL" sz="1400" kern="1200" dirty="0" err="1" smtClean="0"/>
            <a:t>can’t</a:t>
          </a:r>
          <a:r>
            <a:rPr lang="nl-NL" sz="1400" kern="1200" dirty="0" smtClean="0"/>
            <a:t> </a:t>
          </a:r>
          <a:r>
            <a:rPr lang="nl-NL" sz="1400" kern="1200" dirty="0" err="1" smtClean="0"/>
            <a:t>be</a:t>
          </a:r>
          <a:r>
            <a:rPr lang="nl-NL" sz="1400" kern="1200" dirty="0" smtClean="0"/>
            <a:t> human </a:t>
          </a:r>
          <a:r>
            <a:rPr lang="nl-NL" sz="1400" kern="1200" dirty="0" err="1" smtClean="0"/>
            <a:t>all</a:t>
          </a:r>
          <a:r>
            <a:rPr lang="nl-NL" sz="1400" kern="1200" dirty="0" smtClean="0"/>
            <a:t> </a:t>
          </a:r>
          <a:r>
            <a:rPr lang="nl-NL" sz="1400" kern="1200" dirty="0" err="1" smtClean="0"/>
            <a:t>by</a:t>
          </a:r>
          <a:r>
            <a:rPr lang="nl-NL" sz="1400" kern="1200" dirty="0" smtClean="0"/>
            <a:t> </a:t>
          </a:r>
          <a:r>
            <a:rPr lang="nl-NL" sz="1400" kern="1200" dirty="0" err="1" smtClean="0"/>
            <a:t>yourself</a:t>
          </a:r>
          <a:r>
            <a:rPr lang="nl-NL" sz="1400" kern="1200" dirty="0" smtClean="0"/>
            <a:t>”</a:t>
          </a:r>
        </a:p>
      </dsp:txBody>
      <dsp:txXfrm>
        <a:off x="4465697" y="3428066"/>
        <a:ext cx="1482643" cy="1009794"/>
      </dsp:txXfrm>
    </dsp:sp>
    <dsp:sp modelId="{3FE49E5F-CA39-4D67-AA21-A17D4FBA2CA2}">
      <dsp:nvSpPr>
        <dsp:cNvPr id="0" name=""/>
        <dsp:cNvSpPr/>
      </dsp:nvSpPr>
      <dsp:spPr>
        <a:xfrm>
          <a:off x="60520" y="3039108"/>
          <a:ext cx="2207822" cy="1430168"/>
        </a:xfrm>
        <a:prstGeom prst="roundRect">
          <a:avLst>
            <a:gd name="adj" fmla="val 10000"/>
          </a:avLst>
        </a:prstGeom>
        <a:solidFill>
          <a:schemeClr val="lt2">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nl-NL" sz="1200" kern="1200" dirty="0" smtClean="0"/>
            <a:t>Integratie hangt af van ontvangst.</a:t>
          </a:r>
        </a:p>
        <a:p>
          <a:pPr marL="114300" lvl="1" indent="-114300" algn="l" defTabSz="533400">
            <a:lnSpc>
              <a:spcPct val="90000"/>
            </a:lnSpc>
            <a:spcBef>
              <a:spcPct val="0"/>
            </a:spcBef>
            <a:spcAft>
              <a:spcPct val="15000"/>
            </a:spcAft>
            <a:buChar char="••"/>
          </a:pPr>
          <a:r>
            <a:rPr lang="nl-NL" sz="1200" kern="1200" dirty="0" smtClean="0"/>
            <a:t>Werkzoekenden, bemiddelaars, werkgevers</a:t>
          </a:r>
        </a:p>
      </dsp:txBody>
      <dsp:txXfrm>
        <a:off x="91936" y="3428066"/>
        <a:ext cx="1482643" cy="1009794"/>
      </dsp:txXfrm>
    </dsp:sp>
    <dsp:sp modelId="{13EE711D-84E0-4875-B573-7B31191D3D91}">
      <dsp:nvSpPr>
        <dsp:cNvPr id="0" name=""/>
        <dsp:cNvSpPr/>
      </dsp:nvSpPr>
      <dsp:spPr>
        <a:xfrm>
          <a:off x="3771934" y="35389"/>
          <a:ext cx="2207822" cy="1359389"/>
        </a:xfrm>
        <a:prstGeom prst="roundRect">
          <a:avLst>
            <a:gd name="adj" fmla="val 10000"/>
          </a:avLst>
        </a:prstGeom>
        <a:solidFill>
          <a:schemeClr val="lt2">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nl-NL" sz="1600" kern="1200" dirty="0" smtClean="0"/>
            <a:t>Alle aspecten in rekening brengen</a:t>
          </a:r>
        </a:p>
      </dsp:txBody>
      <dsp:txXfrm>
        <a:off x="4464142" y="65250"/>
        <a:ext cx="1485753" cy="959820"/>
      </dsp:txXfrm>
    </dsp:sp>
    <dsp:sp modelId="{CC876339-B943-4B2A-8978-7986CC0F1A08}">
      <dsp:nvSpPr>
        <dsp:cNvPr id="0" name=""/>
        <dsp:cNvSpPr/>
      </dsp:nvSpPr>
      <dsp:spPr>
        <a:xfrm>
          <a:off x="169697" y="35389"/>
          <a:ext cx="2207822" cy="1359389"/>
        </a:xfrm>
        <a:prstGeom prst="roundRect">
          <a:avLst>
            <a:gd name="adj" fmla="val 10000"/>
          </a:avLst>
        </a:prstGeom>
        <a:solidFill>
          <a:schemeClr val="lt2">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nl-NL" sz="1600" kern="1200" dirty="0" smtClean="0"/>
            <a:t>Heterogene doelgroep</a:t>
          </a:r>
          <a:endParaRPr lang="nl-NL" sz="1600" kern="1200" dirty="0"/>
        </a:p>
      </dsp:txBody>
      <dsp:txXfrm>
        <a:off x="199558" y="65250"/>
        <a:ext cx="1485753" cy="959820"/>
      </dsp:txXfrm>
    </dsp:sp>
    <dsp:sp modelId="{45ADFE07-04B2-4694-9CA3-017E8AC21425}">
      <dsp:nvSpPr>
        <dsp:cNvPr id="0" name=""/>
        <dsp:cNvSpPr/>
      </dsp:nvSpPr>
      <dsp:spPr>
        <a:xfrm>
          <a:off x="1094837" y="254748"/>
          <a:ext cx="1935196" cy="1935196"/>
        </a:xfrm>
        <a:prstGeom prst="pieWedg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nl-NL" sz="1600" kern="1200" dirty="0" smtClean="0"/>
            <a:t>Breed toepasbaar</a:t>
          </a:r>
          <a:endParaRPr lang="nl-NL" sz="1600" kern="1200" dirty="0"/>
        </a:p>
      </dsp:txBody>
      <dsp:txXfrm>
        <a:off x="1661643" y="821554"/>
        <a:ext cx="1368390" cy="1368390"/>
      </dsp:txXfrm>
    </dsp:sp>
    <dsp:sp modelId="{37B724F9-E2C8-457D-B510-C1FAD3BCF425}">
      <dsp:nvSpPr>
        <dsp:cNvPr id="0" name=""/>
        <dsp:cNvSpPr/>
      </dsp:nvSpPr>
      <dsp:spPr>
        <a:xfrm rot="5400000">
          <a:off x="3119420" y="254748"/>
          <a:ext cx="1935196" cy="1935196"/>
        </a:xfrm>
        <a:prstGeom prst="pieWedge">
          <a:avLst/>
        </a:prstGeom>
        <a:solidFill>
          <a:schemeClr val="tx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nl-NL" sz="1600" kern="1200" dirty="0" smtClean="0"/>
            <a:t>Holistisch</a:t>
          </a:r>
        </a:p>
      </dsp:txBody>
      <dsp:txXfrm rot="-5400000">
        <a:off x="3119420" y="821554"/>
        <a:ext cx="1368390" cy="1368390"/>
      </dsp:txXfrm>
    </dsp:sp>
    <dsp:sp modelId="{287E65A4-7AE5-436D-8378-D41D0F3170F3}">
      <dsp:nvSpPr>
        <dsp:cNvPr id="0" name=""/>
        <dsp:cNvSpPr/>
      </dsp:nvSpPr>
      <dsp:spPr>
        <a:xfrm rot="10800000">
          <a:off x="3119420" y="2279331"/>
          <a:ext cx="1935196" cy="1935196"/>
        </a:xfrm>
        <a:prstGeom prst="pieWedg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nl-NL" sz="1600" kern="1200" dirty="0" smtClean="0"/>
            <a:t>Inclusief</a:t>
          </a:r>
        </a:p>
      </dsp:txBody>
      <dsp:txXfrm rot="10800000">
        <a:off x="3119420" y="2279331"/>
        <a:ext cx="1368390" cy="1368390"/>
      </dsp:txXfrm>
    </dsp:sp>
    <dsp:sp modelId="{235B58FD-A72A-438F-8711-082218D71765}">
      <dsp:nvSpPr>
        <dsp:cNvPr id="0" name=""/>
        <dsp:cNvSpPr/>
      </dsp:nvSpPr>
      <dsp:spPr>
        <a:xfrm rot="16200000">
          <a:off x="1094837" y="2279331"/>
          <a:ext cx="1935196" cy="1935196"/>
        </a:xfrm>
        <a:prstGeom prst="pieWedg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nl-NL" sz="1600" kern="1200" dirty="0" smtClean="0"/>
            <a:t>Win-win creëren</a:t>
          </a:r>
        </a:p>
      </dsp:txBody>
      <dsp:txXfrm rot="5400000">
        <a:off x="1661643" y="2279331"/>
        <a:ext cx="1368390" cy="1368390"/>
      </dsp:txXfrm>
    </dsp:sp>
    <dsp:sp modelId="{A2D15141-46A1-4321-80F0-440D2D0BCDDE}">
      <dsp:nvSpPr>
        <dsp:cNvPr id="0" name=""/>
        <dsp:cNvSpPr/>
      </dsp:nvSpPr>
      <dsp:spPr>
        <a:xfrm>
          <a:off x="2740649" y="1832403"/>
          <a:ext cx="668156" cy="581006"/>
        </a:xfrm>
        <a:prstGeom prst="circularArrow">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E9CA0E0E-A0A0-40BD-B8FD-A3B9270B7817}">
      <dsp:nvSpPr>
        <dsp:cNvPr id="0" name=""/>
        <dsp:cNvSpPr/>
      </dsp:nvSpPr>
      <dsp:spPr>
        <a:xfrm rot="10800000">
          <a:off x="2740649" y="2055867"/>
          <a:ext cx="668156" cy="581006"/>
        </a:xfrm>
        <a:prstGeom prst="circularArrow">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nl-BE"/>
          </a:p>
        </p:txBody>
      </p:sp>
      <p:sp>
        <p:nvSpPr>
          <p:cNvPr id="3" name="Tijdelijke aanduiding voor datum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869AE29-2D45-4FB3-AB12-0C2ABEBB481C}" type="datetimeFigureOut">
              <a:rPr lang="nl-BE" smtClean="0"/>
              <a:t>2/06/2021</a:t>
            </a:fld>
            <a:endParaRPr lang="nl-BE"/>
          </a:p>
        </p:txBody>
      </p:sp>
      <p:sp>
        <p:nvSpPr>
          <p:cNvPr id="4" name="Tijdelijke aanduiding voor voettekst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264B2CA-10EE-4DBA-B7D6-25D7AC29FABC}" type="slidenum">
              <a:rPr lang="nl-BE" smtClean="0"/>
              <a:t>‹nr.›</a:t>
            </a:fld>
            <a:endParaRPr lang="nl-BE"/>
          </a:p>
        </p:txBody>
      </p:sp>
    </p:spTree>
    <p:extLst>
      <p:ext uri="{BB962C8B-B14F-4D97-AF65-F5344CB8AC3E}">
        <p14:creationId xmlns:p14="http://schemas.microsoft.com/office/powerpoint/2010/main" val="907748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nl-BE"/>
          </a:p>
        </p:txBody>
      </p:sp>
      <p:sp>
        <p:nvSpPr>
          <p:cNvPr id="3" name="Tijdelijke aanduiding voor datum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E53C415-296A-41DF-8811-A075ABF986C9}" type="datetimeFigureOut">
              <a:rPr lang="nl-BE" smtClean="0"/>
              <a:t>2/06/2021</a:t>
            </a:fld>
            <a:endParaRPr lang="nl-BE"/>
          </a:p>
        </p:txBody>
      </p:sp>
      <p:sp>
        <p:nvSpPr>
          <p:cNvPr id="4" name="Tijdelijke aanduiding voor dia-afbeelding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nl-BE"/>
          </a:p>
        </p:txBody>
      </p:sp>
      <p:sp>
        <p:nvSpPr>
          <p:cNvPr id="5" name="Tijdelijke aanduiding voor notiti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9C61323-629E-4128-B0D1-98289E5E4237}" type="slidenum">
              <a:rPr lang="nl-BE" smtClean="0"/>
              <a:t>‹nr.›</a:t>
            </a:fld>
            <a:endParaRPr lang="nl-BE"/>
          </a:p>
        </p:txBody>
      </p:sp>
    </p:spTree>
    <p:extLst>
      <p:ext uri="{BB962C8B-B14F-4D97-AF65-F5344CB8AC3E}">
        <p14:creationId xmlns:p14="http://schemas.microsoft.com/office/powerpoint/2010/main" val="2176068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Kennis van Brusselse context nodig: </a:t>
            </a:r>
          </a:p>
          <a:p>
            <a:pPr marL="174708" indent="-174708">
              <a:buFont typeface="Arial" panose="020B0604020202020204" pitchFamily="34" charset="0"/>
              <a:buChar char="•"/>
            </a:pPr>
            <a:r>
              <a:rPr lang="nl-BE" dirty="0" smtClean="0"/>
              <a:t>Complexiteit</a:t>
            </a:r>
          </a:p>
          <a:p>
            <a:pPr marL="174708" indent="-174708">
              <a:buFont typeface="Arial" panose="020B0604020202020204" pitchFamily="34" charset="0"/>
              <a:buChar char="•"/>
            </a:pPr>
            <a:r>
              <a:rPr lang="nl-BE" dirty="0" smtClean="0"/>
              <a:t>Nederlandstalige en Franstalige structuren</a:t>
            </a:r>
          </a:p>
          <a:p>
            <a:pPr marL="174708" indent="-174708">
              <a:buFont typeface="Arial" panose="020B0604020202020204" pitchFamily="34" charset="0"/>
              <a:buChar char="•"/>
            </a:pPr>
            <a:r>
              <a:rPr lang="nl-BE" dirty="0" smtClean="0"/>
              <a:t>Politieke, sociale en culturele bekwaamheden van verschillende instanties</a:t>
            </a:r>
          </a:p>
          <a:p>
            <a:pPr marL="174708" indent="-174708">
              <a:buFont typeface="Arial" panose="020B0604020202020204" pitchFamily="34" charset="0"/>
              <a:buChar char="•"/>
            </a:pPr>
            <a:r>
              <a:rPr lang="nl-BE" dirty="0" smtClean="0"/>
              <a:t>Werking van instellingen </a:t>
            </a:r>
          </a:p>
          <a:p>
            <a:pPr marL="640594" lvl="1" indent="-174708">
              <a:buFont typeface="Arial" panose="020B0604020202020204" pitchFamily="34" charset="0"/>
              <a:buChar char="•"/>
            </a:pPr>
            <a:r>
              <a:rPr lang="nl-BE" dirty="0" smtClean="0"/>
              <a:t>RVA, VDAB, VOKA, FOREM, </a:t>
            </a:r>
            <a:r>
              <a:rPr lang="nl-BE" dirty="0" err="1" smtClean="0"/>
              <a:t>Actiris</a:t>
            </a:r>
            <a:endParaRPr lang="nl-BE" dirty="0" smtClean="0"/>
          </a:p>
          <a:p>
            <a:pPr marL="640594" lvl="1" indent="-174708">
              <a:buFont typeface="Arial" panose="020B0604020202020204" pitchFamily="34" charset="0"/>
              <a:buChar char="•"/>
            </a:pPr>
            <a:r>
              <a:rPr lang="nl-BE" dirty="0" smtClean="0"/>
              <a:t>vakbonden </a:t>
            </a:r>
          </a:p>
          <a:p>
            <a:pPr marL="640594" lvl="1" indent="-174708">
              <a:buFont typeface="Arial" panose="020B0604020202020204" pitchFamily="34" charset="0"/>
              <a:buChar char="•"/>
            </a:pPr>
            <a:r>
              <a:rPr lang="nl-BE" dirty="0" smtClean="0"/>
              <a:t>andere tewerkstellingsinitiatieven</a:t>
            </a:r>
          </a:p>
          <a:p>
            <a:endParaRPr lang="nl-BE" dirty="0" smtClean="0"/>
          </a:p>
          <a:p>
            <a:endParaRPr lang="nl-BE" dirty="0"/>
          </a:p>
        </p:txBody>
      </p:sp>
      <p:sp>
        <p:nvSpPr>
          <p:cNvPr id="4" name="Tijdelijke aanduiding voor dianummer 3"/>
          <p:cNvSpPr>
            <a:spLocks noGrp="1"/>
          </p:cNvSpPr>
          <p:nvPr>
            <p:ph type="sldNum" sz="quarter" idx="10"/>
          </p:nvPr>
        </p:nvSpPr>
        <p:spPr/>
        <p:txBody>
          <a:bodyPr/>
          <a:lstStyle/>
          <a:p>
            <a:fld id="{39C61323-629E-4128-B0D1-98289E5E4237}" type="slidenum">
              <a:rPr lang="nl-BE" smtClean="0"/>
              <a:t>9</a:t>
            </a:fld>
            <a:endParaRPr lang="nl-BE"/>
          </a:p>
        </p:txBody>
      </p:sp>
    </p:spTree>
    <p:extLst>
      <p:ext uri="{BB962C8B-B14F-4D97-AF65-F5344CB8AC3E}">
        <p14:creationId xmlns:p14="http://schemas.microsoft.com/office/powerpoint/2010/main" val="2944247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Tussen 2008 en 2015</a:t>
            </a:r>
          </a:p>
          <a:p>
            <a:r>
              <a:rPr lang="nl-BE" dirty="0" smtClean="0"/>
              <a:t>Belgische origine: 576</a:t>
            </a:r>
            <a:r>
              <a:rPr lang="nl-BE" baseline="0" dirty="0" smtClean="0"/>
              <a:t> 309 (2008) </a:t>
            </a:r>
            <a:r>
              <a:rPr lang="nl-BE" baseline="0" dirty="0" smtClean="0">
                <a:sym typeface="Wingdings" panose="05000000000000000000" pitchFamily="2" charset="2"/>
              </a:rPr>
              <a:t> 660 047 (2015)</a:t>
            </a:r>
          </a:p>
          <a:p>
            <a:r>
              <a:rPr lang="nl-BE" baseline="0" dirty="0" smtClean="0">
                <a:sym typeface="Wingdings" panose="05000000000000000000" pitchFamily="2" charset="2"/>
              </a:rPr>
              <a:t>Andere Afrikanen: 3 536 (2008)  5 730 (2015)</a:t>
            </a:r>
            <a:endParaRPr lang="nl-BE" dirty="0"/>
          </a:p>
        </p:txBody>
      </p:sp>
      <p:sp>
        <p:nvSpPr>
          <p:cNvPr id="4" name="Tijdelijke aanduiding voor dianummer 3"/>
          <p:cNvSpPr>
            <a:spLocks noGrp="1"/>
          </p:cNvSpPr>
          <p:nvPr>
            <p:ph type="sldNum" sz="quarter" idx="10"/>
          </p:nvPr>
        </p:nvSpPr>
        <p:spPr/>
        <p:txBody>
          <a:bodyPr/>
          <a:lstStyle/>
          <a:p>
            <a:fld id="{39C61323-629E-4128-B0D1-98289E5E4237}" type="slidenum">
              <a:rPr lang="nl-BE" smtClean="0"/>
              <a:t>25</a:t>
            </a:fld>
            <a:endParaRPr lang="nl-BE"/>
          </a:p>
        </p:txBody>
      </p:sp>
    </p:spTree>
    <p:extLst>
      <p:ext uri="{BB962C8B-B14F-4D97-AF65-F5344CB8AC3E}">
        <p14:creationId xmlns:p14="http://schemas.microsoft.com/office/powerpoint/2010/main" val="4104284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4708" indent="-174708">
              <a:buFont typeface="Arial" panose="020B0604020202020204" pitchFamily="34" charset="0"/>
              <a:buChar char="•"/>
            </a:pPr>
            <a:r>
              <a:rPr lang="nl-BE" dirty="0" smtClean="0"/>
              <a:t>Overzicht barrières in brochure</a:t>
            </a:r>
          </a:p>
          <a:p>
            <a:pPr marL="174708" indent="-174708">
              <a:buFont typeface="Arial" panose="020B0604020202020204" pitchFamily="34" charset="0"/>
              <a:buChar char="•"/>
            </a:pPr>
            <a:r>
              <a:rPr lang="nl-BE" dirty="0" smtClean="0"/>
              <a:t>Aanbevelingen aan arbeidsbemiddelingsinstanties</a:t>
            </a:r>
          </a:p>
          <a:p>
            <a:pPr marL="174708" indent="-174708">
              <a:buFont typeface="Arial" panose="020B0604020202020204" pitchFamily="34" charset="0"/>
              <a:buChar char="•"/>
            </a:pPr>
            <a:r>
              <a:rPr lang="nl-BE" dirty="0" smtClean="0"/>
              <a:t>Platform van 10-15 werkgevers</a:t>
            </a:r>
          </a:p>
          <a:p>
            <a:pPr marL="174708" indent="-174708">
              <a:buFont typeface="Arial" panose="020B0604020202020204" pitchFamily="34" charset="0"/>
              <a:buChar char="•"/>
            </a:pPr>
            <a:r>
              <a:rPr lang="nl-BE" dirty="0" smtClean="0"/>
              <a:t>Kennismakingsdagen</a:t>
            </a:r>
          </a:p>
          <a:p>
            <a:pPr marL="174708" indent="-174708">
              <a:buFont typeface="Arial" panose="020B0604020202020204" pitchFamily="34" charset="0"/>
              <a:buChar char="•"/>
            </a:pPr>
            <a:r>
              <a:rPr lang="nl-BE" dirty="0" smtClean="0"/>
              <a:t>Activiteiten in de Afrikaanse gemeenschappen bereiken tot 100 deelnemers</a:t>
            </a:r>
          </a:p>
          <a:p>
            <a:pPr marL="174708" indent="-174708">
              <a:buFont typeface="Arial" panose="020B0604020202020204" pitchFamily="34" charset="0"/>
              <a:buChar char="•"/>
            </a:pPr>
            <a:endParaRPr lang="nl-BE" dirty="0"/>
          </a:p>
        </p:txBody>
      </p:sp>
      <p:sp>
        <p:nvSpPr>
          <p:cNvPr id="4" name="Tijdelijke aanduiding voor dianummer 3"/>
          <p:cNvSpPr>
            <a:spLocks noGrp="1"/>
          </p:cNvSpPr>
          <p:nvPr>
            <p:ph type="sldNum" sz="quarter" idx="10"/>
          </p:nvPr>
        </p:nvSpPr>
        <p:spPr/>
        <p:txBody>
          <a:bodyPr/>
          <a:lstStyle/>
          <a:p>
            <a:fld id="{39C61323-629E-4128-B0D1-98289E5E4237}" type="slidenum">
              <a:rPr lang="nl-BE" smtClean="0"/>
              <a:t>26</a:t>
            </a:fld>
            <a:endParaRPr lang="nl-BE"/>
          </a:p>
        </p:txBody>
      </p:sp>
    </p:spTree>
    <p:extLst>
      <p:ext uri="{BB962C8B-B14F-4D97-AF65-F5344CB8AC3E}">
        <p14:creationId xmlns:p14="http://schemas.microsoft.com/office/powerpoint/2010/main" val="2849948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BE" sz="1600" u="sng" kern="1200" dirty="0" smtClean="0">
                <a:solidFill>
                  <a:schemeClr val="tx1"/>
                </a:solidFill>
                <a:latin typeface="+mn-lt"/>
                <a:ea typeface="+mn-ea"/>
                <a:cs typeface="+mn-cs"/>
              </a:rPr>
              <a:t>Breed</a:t>
            </a:r>
            <a:r>
              <a:rPr lang="nl-BE" sz="1600" u="sng" kern="1200" baseline="0" dirty="0" smtClean="0">
                <a:solidFill>
                  <a:schemeClr val="tx1"/>
                </a:solidFill>
                <a:latin typeface="+mn-lt"/>
                <a:ea typeface="+mn-ea"/>
                <a:cs typeface="+mn-cs"/>
              </a:rPr>
              <a:t> toepasbaar</a:t>
            </a:r>
          </a:p>
          <a:p>
            <a:pPr marL="0" indent="0">
              <a:buNone/>
            </a:pPr>
            <a:r>
              <a:rPr lang="nl-BE" sz="1600" kern="1200" baseline="0" dirty="0" smtClean="0">
                <a:solidFill>
                  <a:schemeClr val="tx1"/>
                </a:solidFill>
                <a:latin typeface="+mn-lt"/>
                <a:ea typeface="+mn-ea"/>
                <a:cs typeface="+mn-cs"/>
              </a:rPr>
              <a:t>Want heterogene doelgroep</a:t>
            </a:r>
            <a:endParaRPr lang="nl-BE" sz="1600" kern="1200" dirty="0" smtClean="0">
              <a:solidFill>
                <a:schemeClr val="tx1"/>
              </a:solidFill>
              <a:latin typeface="+mn-lt"/>
              <a:ea typeface="+mn-ea"/>
              <a:cs typeface="+mn-cs"/>
            </a:endParaRPr>
          </a:p>
          <a:p>
            <a:pPr marL="0" indent="0">
              <a:buNone/>
            </a:pPr>
            <a:endParaRPr lang="nl-BE" sz="1600" kern="1200" dirty="0" smtClean="0">
              <a:solidFill>
                <a:schemeClr val="tx1"/>
              </a:solidFill>
              <a:latin typeface="+mn-lt"/>
              <a:ea typeface="+mn-ea"/>
              <a:cs typeface="+mn-cs"/>
            </a:endParaRPr>
          </a:p>
          <a:p>
            <a:pPr marL="0" indent="0">
              <a:buNone/>
            </a:pPr>
            <a:r>
              <a:rPr lang="nl-BE" sz="1600" u="sng" kern="1200" dirty="0" smtClean="0">
                <a:solidFill>
                  <a:schemeClr val="tx1"/>
                </a:solidFill>
                <a:latin typeface="+mn-lt"/>
                <a:ea typeface="+mn-ea"/>
                <a:cs typeface="+mn-cs"/>
              </a:rPr>
              <a:t>Holistisch</a:t>
            </a:r>
          </a:p>
          <a:p>
            <a:r>
              <a:rPr lang="nl-BE" dirty="0" smtClean="0"/>
              <a:t>Rekening houden met alle domeinen (huisvesting, gezondheid …) </a:t>
            </a:r>
          </a:p>
          <a:p>
            <a:pPr marL="0" indent="0">
              <a:buNone/>
            </a:pPr>
            <a:endParaRPr lang="nl-BE" sz="1800" kern="1200" dirty="0" smtClean="0">
              <a:solidFill>
                <a:schemeClr val="tx1"/>
              </a:solidFill>
              <a:latin typeface="+mn-lt"/>
              <a:ea typeface="+mn-ea"/>
              <a:cs typeface="+mn-cs"/>
            </a:endParaRPr>
          </a:p>
          <a:p>
            <a:pPr marL="0" indent="0">
              <a:buNone/>
            </a:pPr>
            <a:r>
              <a:rPr lang="nl-BE" sz="1800" u="sng" kern="1200" dirty="0" smtClean="0">
                <a:solidFill>
                  <a:schemeClr val="tx1"/>
                </a:solidFill>
                <a:latin typeface="+mn-lt"/>
                <a:ea typeface="+mn-ea"/>
                <a:cs typeface="+mn-cs"/>
              </a:rPr>
              <a:t>Inclusief</a:t>
            </a:r>
          </a:p>
          <a:p>
            <a:r>
              <a:rPr lang="nl-BE" dirty="0" err="1" smtClean="0"/>
              <a:t>uBuntu</a:t>
            </a:r>
            <a:r>
              <a:rPr lang="nl-BE" dirty="0" smtClean="0"/>
              <a:t>: “</a:t>
            </a:r>
            <a:r>
              <a:rPr lang="nl-BE" dirty="0" err="1" smtClean="0"/>
              <a:t>You</a:t>
            </a:r>
            <a:r>
              <a:rPr lang="nl-BE" dirty="0" smtClean="0"/>
              <a:t> </a:t>
            </a:r>
            <a:r>
              <a:rPr lang="nl-BE" dirty="0" err="1" smtClean="0"/>
              <a:t>can’t</a:t>
            </a:r>
            <a:r>
              <a:rPr lang="nl-BE" dirty="0" smtClean="0"/>
              <a:t> </a:t>
            </a:r>
            <a:r>
              <a:rPr lang="nl-BE" dirty="0" err="1" smtClean="0"/>
              <a:t>be</a:t>
            </a:r>
            <a:r>
              <a:rPr lang="nl-BE" dirty="0" smtClean="0"/>
              <a:t> human </a:t>
            </a:r>
            <a:r>
              <a:rPr lang="nl-BE" dirty="0" err="1" smtClean="0"/>
              <a:t>all</a:t>
            </a:r>
            <a:r>
              <a:rPr lang="nl-BE" dirty="0" smtClean="0"/>
              <a:t> </a:t>
            </a:r>
            <a:r>
              <a:rPr lang="nl-BE" dirty="0" err="1" smtClean="0"/>
              <a:t>by</a:t>
            </a:r>
            <a:r>
              <a:rPr lang="nl-BE" dirty="0" smtClean="0"/>
              <a:t> </a:t>
            </a:r>
            <a:r>
              <a:rPr lang="nl-BE" dirty="0" err="1" smtClean="0"/>
              <a:t>yourself</a:t>
            </a:r>
            <a:r>
              <a:rPr lang="nl-BE" dirty="0" smtClean="0"/>
              <a:t>” (</a:t>
            </a:r>
            <a:r>
              <a:rPr lang="nl-BE" dirty="0" err="1" smtClean="0"/>
              <a:t>Desmond</a:t>
            </a:r>
            <a:r>
              <a:rPr lang="nl-BE" dirty="0" smtClean="0"/>
              <a:t> Tutu)</a:t>
            </a:r>
          </a:p>
          <a:p>
            <a:r>
              <a:rPr lang="nl-BE" dirty="0" smtClean="0"/>
              <a:t>Iedereen is uniek én heeft zijn plaats in de maatschappij.</a:t>
            </a:r>
          </a:p>
          <a:p>
            <a:pPr marL="0" indent="0">
              <a:buNone/>
            </a:pPr>
            <a:endParaRPr lang="nl-BE" sz="1800" kern="1200" dirty="0" smtClean="0">
              <a:solidFill>
                <a:schemeClr val="tx1"/>
              </a:solidFill>
              <a:latin typeface="+mn-lt"/>
              <a:ea typeface="+mn-ea"/>
              <a:cs typeface="+mn-cs"/>
            </a:endParaRPr>
          </a:p>
          <a:p>
            <a:pPr marL="0" indent="0">
              <a:buNone/>
            </a:pPr>
            <a:r>
              <a:rPr lang="nl-BE" sz="1800" u="sng" kern="1200" dirty="0" smtClean="0">
                <a:solidFill>
                  <a:schemeClr val="tx1"/>
                </a:solidFill>
                <a:latin typeface="+mn-lt"/>
                <a:ea typeface="+mn-ea"/>
                <a:cs typeface="+mn-cs"/>
              </a:rPr>
              <a:t>Win-win creëren</a:t>
            </a:r>
          </a:p>
          <a:p>
            <a:pPr marL="171450" indent="-171450">
              <a:buFont typeface="Arial" panose="020B0604020202020204" pitchFamily="34" charset="0"/>
              <a:buChar char="•"/>
            </a:pPr>
            <a:r>
              <a:rPr lang="nl-BE" dirty="0" smtClean="0"/>
              <a:t>Integratie (in een bedrijf) hangt af van de ontvangst. </a:t>
            </a:r>
            <a:r>
              <a:rPr lang="nl-BE" dirty="0" smtClean="0">
                <a:sym typeface="Wingdings" panose="05000000000000000000" pitchFamily="2" charset="2"/>
              </a:rPr>
              <a:t> Ontvangst voorbereiden</a:t>
            </a:r>
            <a:endParaRPr lang="nl-BE" dirty="0" smtClean="0"/>
          </a:p>
          <a:p>
            <a:pPr marL="171450" indent="-171450">
              <a:lnSpc>
                <a:spcPct val="120000"/>
              </a:lnSpc>
              <a:buFont typeface="Arial" panose="020B0604020202020204" pitchFamily="34" charset="0"/>
              <a:buChar char="•"/>
            </a:pPr>
            <a:r>
              <a:rPr lang="nl-BE" dirty="0" smtClean="0"/>
              <a:t>Werkzoekende: grondig luisteren naar verhaal en dromen, doorverwijzen in dialoog</a:t>
            </a:r>
          </a:p>
          <a:p>
            <a:pPr marL="171450" indent="-171450">
              <a:buFont typeface="Arial" panose="020B0604020202020204" pitchFamily="34" charset="0"/>
              <a:buChar char="•"/>
            </a:pPr>
            <a:r>
              <a:rPr lang="nl-BE" dirty="0" smtClean="0"/>
              <a:t>Bemiddelaars: dialoog, sensibiliseren, doorverwijzen</a:t>
            </a:r>
          </a:p>
          <a:p>
            <a:pPr marL="171450" indent="-171450">
              <a:buFont typeface="Arial" panose="020B0604020202020204" pitchFamily="34" charset="0"/>
              <a:buChar char="•"/>
            </a:pPr>
            <a:r>
              <a:rPr lang="nl-BE" dirty="0" smtClean="0"/>
              <a:t>Werkgevers: opvolging werkzoekende (6 maanden), sensibilisering, mentors</a:t>
            </a:r>
          </a:p>
          <a:p>
            <a:endParaRPr lang="nl-BE" dirty="0"/>
          </a:p>
        </p:txBody>
      </p:sp>
      <p:sp>
        <p:nvSpPr>
          <p:cNvPr id="4" name="Tijdelijke aanduiding voor dianummer 3"/>
          <p:cNvSpPr>
            <a:spLocks noGrp="1"/>
          </p:cNvSpPr>
          <p:nvPr>
            <p:ph type="sldNum" sz="quarter" idx="10"/>
          </p:nvPr>
        </p:nvSpPr>
        <p:spPr/>
        <p:txBody>
          <a:bodyPr/>
          <a:lstStyle/>
          <a:p>
            <a:fld id="{39C61323-629E-4128-B0D1-98289E5E4237}" type="slidenum">
              <a:rPr lang="nl-BE" smtClean="0"/>
              <a:t>28</a:t>
            </a:fld>
            <a:endParaRPr lang="nl-BE"/>
          </a:p>
        </p:txBody>
      </p:sp>
    </p:spTree>
    <p:extLst>
      <p:ext uri="{BB962C8B-B14F-4D97-AF65-F5344CB8AC3E}">
        <p14:creationId xmlns:p14="http://schemas.microsoft.com/office/powerpoint/2010/main" val="2455546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B3247D62-11B4-43F6-BC30-F6572E223740}" type="slidenum">
              <a:rPr lang="nl-BE" smtClean="0"/>
              <a:t>31</a:t>
            </a:fld>
            <a:endParaRPr lang="nl-BE"/>
          </a:p>
        </p:txBody>
      </p:sp>
    </p:spTree>
    <p:extLst>
      <p:ext uri="{BB962C8B-B14F-4D97-AF65-F5344CB8AC3E}">
        <p14:creationId xmlns:p14="http://schemas.microsoft.com/office/powerpoint/2010/main" val="2671499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Impact van wetten en regelgeving op</a:t>
            </a:r>
          </a:p>
          <a:p>
            <a:pPr marL="174708" indent="-174708">
              <a:buFont typeface="Arial" panose="020B0604020202020204" pitchFamily="34" charset="0"/>
              <a:buChar char="•"/>
            </a:pPr>
            <a:r>
              <a:rPr lang="nl-BE" dirty="0" smtClean="0"/>
              <a:t>Werknemersstatuten</a:t>
            </a:r>
          </a:p>
          <a:p>
            <a:pPr marL="174708" indent="-174708">
              <a:buFont typeface="Arial" panose="020B0604020202020204" pitchFamily="34" charset="0"/>
              <a:buChar char="•"/>
            </a:pPr>
            <a:r>
              <a:rPr lang="nl-BE" dirty="0" smtClean="0"/>
              <a:t>Mogelijkheden tot tewerkstelling, </a:t>
            </a:r>
            <a:r>
              <a:rPr lang="nl-BE" dirty="0" err="1" smtClean="0"/>
              <a:t>coachingprojecten</a:t>
            </a:r>
            <a:r>
              <a:rPr lang="nl-BE" dirty="0" smtClean="0"/>
              <a:t>, ondersteuningsinitiatieven …</a:t>
            </a:r>
          </a:p>
          <a:p>
            <a:pPr marL="174708" indent="-174708">
              <a:buFont typeface="Arial" panose="020B0604020202020204" pitchFamily="34" charset="0"/>
              <a:buChar char="•"/>
            </a:pPr>
            <a:r>
              <a:rPr lang="nl-BE" dirty="0" smtClean="0"/>
              <a:t>Onwetendheid over de sociale kaart van Brussel</a:t>
            </a:r>
          </a:p>
          <a:p>
            <a:pPr marL="174708" indent="-174708">
              <a:buFont typeface="Arial" panose="020B0604020202020204" pitchFamily="34" charset="0"/>
              <a:buChar char="•"/>
            </a:pPr>
            <a:r>
              <a:rPr lang="nl-BE" dirty="0" smtClean="0"/>
              <a:t>Vooroordelen, racisme, stereotypen en discriminatie …</a:t>
            </a:r>
            <a:endParaRPr lang="nl-BE" dirty="0"/>
          </a:p>
        </p:txBody>
      </p:sp>
      <p:sp>
        <p:nvSpPr>
          <p:cNvPr id="4" name="Tijdelijke aanduiding voor dianummer 3"/>
          <p:cNvSpPr>
            <a:spLocks noGrp="1"/>
          </p:cNvSpPr>
          <p:nvPr>
            <p:ph type="sldNum" sz="quarter" idx="10"/>
          </p:nvPr>
        </p:nvSpPr>
        <p:spPr/>
        <p:txBody>
          <a:bodyPr/>
          <a:lstStyle/>
          <a:p>
            <a:fld id="{39C61323-629E-4128-B0D1-98289E5E4237}" type="slidenum">
              <a:rPr lang="nl-BE" smtClean="0"/>
              <a:t>10</a:t>
            </a:fld>
            <a:endParaRPr lang="nl-BE"/>
          </a:p>
        </p:txBody>
      </p:sp>
    </p:spTree>
    <p:extLst>
      <p:ext uri="{BB962C8B-B14F-4D97-AF65-F5344CB8AC3E}">
        <p14:creationId xmlns:p14="http://schemas.microsoft.com/office/powerpoint/2010/main" val="3557524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Brussel: grootste concentratie</a:t>
            </a:r>
            <a:endParaRPr lang="nl-BE" dirty="0"/>
          </a:p>
        </p:txBody>
      </p:sp>
      <p:sp>
        <p:nvSpPr>
          <p:cNvPr id="4" name="Tijdelijke aanduiding voor dianummer 3"/>
          <p:cNvSpPr>
            <a:spLocks noGrp="1"/>
          </p:cNvSpPr>
          <p:nvPr>
            <p:ph type="sldNum" sz="quarter" idx="10"/>
          </p:nvPr>
        </p:nvSpPr>
        <p:spPr/>
        <p:txBody>
          <a:bodyPr/>
          <a:lstStyle/>
          <a:p>
            <a:fld id="{39C61323-629E-4128-B0D1-98289E5E4237}" type="slidenum">
              <a:rPr lang="nl-BE" smtClean="0"/>
              <a:t>11</a:t>
            </a:fld>
            <a:endParaRPr lang="nl-BE"/>
          </a:p>
        </p:txBody>
      </p:sp>
    </p:spTree>
    <p:extLst>
      <p:ext uri="{BB962C8B-B14F-4D97-AF65-F5344CB8AC3E}">
        <p14:creationId xmlns:p14="http://schemas.microsoft.com/office/powerpoint/2010/main" val="2381283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solidFill>
                  <a:schemeClr val="tx2"/>
                </a:solidFill>
                <a:effectLst>
                  <a:outerShdw sx="0" sy="0">
                    <a:srgbClr val="000000"/>
                  </a:outerShdw>
                </a:effectLst>
              </a:rPr>
              <a:t>84.430 </a:t>
            </a:r>
            <a:r>
              <a:rPr lang="nl-BE" dirty="0" smtClean="0">
                <a:effectLst>
                  <a:outerShdw sx="0" sy="0">
                    <a:srgbClr val="000000"/>
                  </a:outerShdw>
                </a:effectLst>
              </a:rPr>
              <a:t>in Brussel</a:t>
            </a:r>
            <a:endParaRPr lang="nl-BE" dirty="0"/>
          </a:p>
        </p:txBody>
      </p:sp>
      <p:sp>
        <p:nvSpPr>
          <p:cNvPr id="4" name="Tijdelijke aanduiding voor dianummer 3"/>
          <p:cNvSpPr>
            <a:spLocks noGrp="1"/>
          </p:cNvSpPr>
          <p:nvPr>
            <p:ph type="sldNum" sz="quarter" idx="10"/>
          </p:nvPr>
        </p:nvSpPr>
        <p:spPr/>
        <p:txBody>
          <a:bodyPr/>
          <a:lstStyle/>
          <a:p>
            <a:fld id="{39C61323-629E-4128-B0D1-98289E5E4237}" type="slidenum">
              <a:rPr lang="nl-BE" smtClean="0"/>
              <a:t>12</a:t>
            </a:fld>
            <a:endParaRPr lang="nl-BE"/>
          </a:p>
        </p:txBody>
      </p:sp>
    </p:spTree>
    <p:extLst>
      <p:ext uri="{BB962C8B-B14F-4D97-AF65-F5344CB8AC3E}">
        <p14:creationId xmlns:p14="http://schemas.microsoft.com/office/powerpoint/2010/main" val="2009630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r>
              <a:rPr lang="nl-BE" dirty="0" smtClean="0"/>
              <a:t>Lagere activiteitsgraad dan bij andere groepen (</a:t>
            </a:r>
            <a:r>
              <a:rPr lang="nl-BE" dirty="0" err="1" smtClean="0"/>
              <a:t>Maghrebijnen</a:t>
            </a:r>
            <a:r>
              <a:rPr lang="nl-BE" dirty="0" smtClean="0"/>
              <a:t>, andere Europeanen)</a:t>
            </a:r>
          </a:p>
          <a:p>
            <a:pPr lvl="1"/>
            <a:r>
              <a:rPr lang="nl-BE" dirty="0" smtClean="0"/>
              <a:t>Lager dan in Vlaanderen</a:t>
            </a:r>
            <a:endParaRPr lang="nl-BE" dirty="0"/>
          </a:p>
        </p:txBody>
      </p:sp>
      <p:sp>
        <p:nvSpPr>
          <p:cNvPr id="4" name="Tijdelijke aanduiding voor dianummer 3"/>
          <p:cNvSpPr>
            <a:spLocks noGrp="1"/>
          </p:cNvSpPr>
          <p:nvPr>
            <p:ph type="sldNum" sz="quarter" idx="10"/>
          </p:nvPr>
        </p:nvSpPr>
        <p:spPr/>
        <p:txBody>
          <a:bodyPr/>
          <a:lstStyle/>
          <a:p>
            <a:fld id="{39C61323-629E-4128-B0D1-98289E5E4237}" type="slidenum">
              <a:rPr lang="nl-BE" smtClean="0"/>
              <a:t>13</a:t>
            </a:fld>
            <a:endParaRPr lang="nl-BE"/>
          </a:p>
        </p:txBody>
      </p:sp>
    </p:spTree>
    <p:extLst>
      <p:ext uri="{BB962C8B-B14F-4D97-AF65-F5344CB8AC3E}">
        <p14:creationId xmlns:p14="http://schemas.microsoft.com/office/powerpoint/2010/main" val="3906185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fontAlgn="base"/>
            <a:r>
              <a:rPr lang="nl-BE" dirty="0" smtClean="0">
                <a:effectLst>
                  <a:outerShdw sx="0" sy="0">
                    <a:srgbClr val="000000"/>
                  </a:outerShdw>
                </a:effectLst>
              </a:rPr>
              <a:t>Ondanks een hoger opleidingsniveau dan alle andere groepen, met of zonder integratie-achtergrond: een werkloosheidscijfer en professionele declassering die veel hoger liggen dan het gemiddelde</a:t>
            </a:r>
            <a:endParaRPr lang="en-GB" dirty="0" smtClean="0">
              <a:effectLst>
                <a:outerShdw sx="0" sy="0">
                  <a:srgbClr val="000000"/>
                </a:outerShdw>
              </a:effectLst>
            </a:endParaRPr>
          </a:p>
          <a:p>
            <a:pPr lvl="0" fontAlgn="base"/>
            <a:r>
              <a:rPr lang="fr-FR" dirty="0" err="1" smtClean="0">
                <a:effectLst>
                  <a:outerShdw sx="0" sy="0">
                    <a:srgbClr val="000000"/>
                  </a:outerShdw>
                </a:effectLst>
              </a:rPr>
              <a:t>Declassering</a:t>
            </a:r>
            <a:r>
              <a:rPr lang="fr-FR" dirty="0" smtClean="0">
                <a:effectLst>
                  <a:outerShdw sx="0" sy="0">
                    <a:srgbClr val="000000"/>
                  </a:outerShdw>
                </a:effectLst>
              </a:rPr>
              <a:t>: 56%</a:t>
            </a:r>
            <a:endParaRPr lang="en-GB" dirty="0" smtClean="0">
              <a:effectLst>
                <a:outerShdw sx="0" sy="0">
                  <a:srgbClr val="000000"/>
                </a:outerShdw>
              </a:effectLst>
            </a:endParaRPr>
          </a:p>
          <a:p>
            <a:pPr lvl="0" fontAlgn="base"/>
            <a:r>
              <a:rPr lang="fr-FR" dirty="0" err="1" smtClean="0">
                <a:effectLst>
                  <a:outerShdw sx="0" sy="0">
                    <a:srgbClr val="000000"/>
                  </a:outerShdw>
                </a:effectLst>
              </a:rPr>
              <a:t>Werkloosheid</a:t>
            </a:r>
            <a:r>
              <a:rPr lang="fr-FR" dirty="0" smtClean="0">
                <a:effectLst>
                  <a:outerShdw sx="0" sy="0">
                    <a:srgbClr val="000000"/>
                  </a:outerShdw>
                </a:effectLst>
              </a:rPr>
              <a:t>: </a:t>
            </a:r>
          </a:p>
          <a:p>
            <a:pPr lvl="1" fontAlgn="base"/>
            <a:r>
              <a:rPr lang="fr-FR" dirty="0" smtClean="0"/>
              <a:t>1ste </a:t>
            </a:r>
            <a:r>
              <a:rPr lang="fr-FR" dirty="0" err="1" smtClean="0"/>
              <a:t>generatie</a:t>
            </a:r>
            <a:r>
              <a:rPr lang="fr-FR" dirty="0" smtClean="0"/>
              <a:t>: 4 </a:t>
            </a:r>
            <a:r>
              <a:rPr lang="fr-FR" dirty="0" err="1" smtClean="0"/>
              <a:t>keer</a:t>
            </a:r>
            <a:r>
              <a:rPr lang="fr-FR" dirty="0" smtClean="0"/>
              <a:t> </a:t>
            </a:r>
            <a:r>
              <a:rPr lang="fr-FR" dirty="0" err="1" smtClean="0"/>
              <a:t>hoger</a:t>
            </a:r>
            <a:r>
              <a:rPr lang="fr-FR" dirty="0" smtClean="0"/>
              <a:t> dan het </a:t>
            </a:r>
            <a:r>
              <a:rPr lang="fr-FR" dirty="0" err="1" smtClean="0"/>
              <a:t>gemiddelde</a:t>
            </a:r>
            <a:endParaRPr lang="en-GB" dirty="0" smtClean="0"/>
          </a:p>
          <a:p>
            <a:pPr lvl="1"/>
            <a:r>
              <a:rPr lang="fr-FR" dirty="0" smtClean="0"/>
              <a:t>2de </a:t>
            </a:r>
            <a:r>
              <a:rPr lang="fr-FR" dirty="0" err="1" smtClean="0"/>
              <a:t>generatie</a:t>
            </a:r>
            <a:r>
              <a:rPr lang="fr-FR" dirty="0" smtClean="0"/>
              <a:t>: 3 </a:t>
            </a:r>
            <a:r>
              <a:rPr lang="fr-FR" dirty="0" err="1" smtClean="0"/>
              <a:t>keer</a:t>
            </a:r>
            <a:r>
              <a:rPr lang="fr-FR" dirty="0" smtClean="0"/>
              <a:t> </a:t>
            </a:r>
            <a:r>
              <a:rPr lang="fr-FR" dirty="0" err="1" smtClean="0"/>
              <a:t>hoger</a:t>
            </a:r>
            <a:r>
              <a:rPr lang="fr-FR" dirty="0" smtClean="0"/>
              <a:t> dan het </a:t>
            </a:r>
            <a:r>
              <a:rPr lang="fr-FR" dirty="0" err="1" smtClean="0"/>
              <a:t>gemiddelde</a:t>
            </a:r>
            <a:endParaRPr lang="en-GB" dirty="0" smtClean="0"/>
          </a:p>
          <a:p>
            <a:endParaRPr lang="fr-FR" dirty="0" smtClean="0"/>
          </a:p>
          <a:p>
            <a:endParaRPr lang="nl-BE" dirty="0"/>
          </a:p>
        </p:txBody>
      </p:sp>
      <p:sp>
        <p:nvSpPr>
          <p:cNvPr id="4" name="Tijdelijke aanduiding voor dianummer 3"/>
          <p:cNvSpPr>
            <a:spLocks noGrp="1"/>
          </p:cNvSpPr>
          <p:nvPr>
            <p:ph type="sldNum" sz="quarter" idx="10"/>
          </p:nvPr>
        </p:nvSpPr>
        <p:spPr/>
        <p:txBody>
          <a:bodyPr/>
          <a:lstStyle/>
          <a:p>
            <a:fld id="{39C61323-629E-4128-B0D1-98289E5E4237}" type="slidenum">
              <a:rPr lang="nl-BE" smtClean="0"/>
              <a:t>15</a:t>
            </a:fld>
            <a:endParaRPr lang="nl-BE"/>
          </a:p>
        </p:txBody>
      </p:sp>
    </p:spTree>
    <p:extLst>
      <p:ext uri="{BB962C8B-B14F-4D97-AF65-F5344CB8AC3E}">
        <p14:creationId xmlns:p14="http://schemas.microsoft.com/office/powerpoint/2010/main" val="2707001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vrouwen werken minder onder hun niveau dan mannen,</a:t>
            </a:r>
          </a:p>
          <a:p>
            <a:r>
              <a:rPr lang="nl-BE" dirty="0"/>
              <a:t>maar komen vrijwel enkel </a:t>
            </a:r>
            <a:r>
              <a:rPr lang="nl-BE" b="1" dirty="0"/>
              <a:t>in aanmerking voor sterk etnisch-gekleurde jobs</a:t>
            </a:r>
            <a:r>
              <a:rPr lang="nl-BE" dirty="0"/>
              <a:t>. Ze</a:t>
            </a:r>
          </a:p>
          <a:p>
            <a:r>
              <a:rPr lang="nl-BE" dirty="0"/>
              <a:t>zijn in weinig sectoren aanwezig, en worden vooral doorverwezen naar de gezondheidszorg</a:t>
            </a:r>
          </a:p>
          <a:p>
            <a:r>
              <a:rPr lang="nl-BE" dirty="0"/>
              <a:t>en de huishoudhulp.</a:t>
            </a:r>
          </a:p>
        </p:txBody>
      </p:sp>
      <p:sp>
        <p:nvSpPr>
          <p:cNvPr id="4" name="Tijdelijke aanduiding voor dianummer 3"/>
          <p:cNvSpPr>
            <a:spLocks noGrp="1"/>
          </p:cNvSpPr>
          <p:nvPr>
            <p:ph type="sldNum" sz="quarter" idx="10"/>
          </p:nvPr>
        </p:nvSpPr>
        <p:spPr/>
        <p:txBody>
          <a:bodyPr/>
          <a:lstStyle/>
          <a:p>
            <a:fld id="{39C61323-629E-4128-B0D1-98289E5E4237}" type="slidenum">
              <a:rPr lang="nl-BE" smtClean="0"/>
              <a:t>21</a:t>
            </a:fld>
            <a:endParaRPr lang="nl-BE"/>
          </a:p>
        </p:txBody>
      </p:sp>
    </p:spTree>
    <p:extLst>
      <p:ext uri="{BB962C8B-B14F-4D97-AF65-F5344CB8AC3E}">
        <p14:creationId xmlns:p14="http://schemas.microsoft.com/office/powerpoint/2010/main" val="3041238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Mannen kunnen terecht in meerdere en meer diverse sectoren,</a:t>
            </a:r>
          </a:p>
          <a:p>
            <a:r>
              <a:rPr lang="nl-BE" dirty="0"/>
              <a:t>maar worden vaker getroffen door werkloosheid en werken vaker onder hun</a:t>
            </a:r>
          </a:p>
          <a:p>
            <a:r>
              <a:rPr lang="nl-BE" dirty="0"/>
              <a:t>opleidingsniveau.</a:t>
            </a:r>
          </a:p>
        </p:txBody>
      </p:sp>
      <p:sp>
        <p:nvSpPr>
          <p:cNvPr id="4" name="Tijdelijke aanduiding voor dianummer 3"/>
          <p:cNvSpPr>
            <a:spLocks noGrp="1"/>
          </p:cNvSpPr>
          <p:nvPr>
            <p:ph type="sldNum" sz="quarter" idx="10"/>
          </p:nvPr>
        </p:nvSpPr>
        <p:spPr/>
        <p:txBody>
          <a:bodyPr/>
          <a:lstStyle/>
          <a:p>
            <a:fld id="{39C61323-629E-4128-B0D1-98289E5E4237}" type="slidenum">
              <a:rPr lang="nl-BE" smtClean="0"/>
              <a:t>22</a:t>
            </a:fld>
            <a:endParaRPr lang="nl-BE"/>
          </a:p>
        </p:txBody>
      </p:sp>
    </p:spTree>
    <p:extLst>
      <p:ext uri="{BB962C8B-B14F-4D97-AF65-F5344CB8AC3E}">
        <p14:creationId xmlns:p14="http://schemas.microsoft.com/office/powerpoint/2010/main" val="1556019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De jongeren uit deze groepen hebben de laagste uitstromingsgraad naar werk tijdens de beroepsinschakelingstijd en kennen dus een bijzonder moeilijke instap in het beroepsleven: drie jaar na de betreding van de arbeidsmarkt vormen zij de grootste groep binnen de groep personen die niet werken. Daartegenover staat dat deze jongeren, en vooral dan de jongeren afkomstig uit “andere Afrikaanse landen”, oververtegenwoordigd zijn in de beroepsopleidingen en de inschakelingsacties. Deze overinvestering in opleiding en inschakelingsacties, die de toegang tot werk niet lijkt te bevorderen, weerspiegelt waarschijnlijk een poging om een tekortkoming op het vlak van scholing en het ontbreken van een professioneel netwerk te compenseren. Een andere verklaring kan zijn dat deze groepen eens zoveel inspanningen moeten doen om tegengewicht te bieden tegen de effecten van professionele </a:t>
            </a:r>
            <a:r>
              <a:rPr lang="nl-BE" dirty="0" err="1" smtClean="0"/>
              <a:t>downgrading</a:t>
            </a:r>
            <a:r>
              <a:rPr lang="nl-BE" dirty="0" smtClean="0"/>
              <a:t> en de typische vormen van discriminatie op de arbeidsmarkt waaraan zij onderhevig zijn.</a:t>
            </a:r>
          </a:p>
          <a:p>
            <a:r>
              <a:rPr lang="nl-BE" dirty="0" smtClean="0"/>
              <a:t>Actiris – diversiteitsmonitoring, p. 97</a:t>
            </a:r>
            <a:endParaRPr lang="nl-BE" dirty="0"/>
          </a:p>
        </p:txBody>
      </p:sp>
      <p:sp>
        <p:nvSpPr>
          <p:cNvPr id="4" name="Tijdelijke aanduiding voor dianummer 3"/>
          <p:cNvSpPr>
            <a:spLocks noGrp="1"/>
          </p:cNvSpPr>
          <p:nvPr>
            <p:ph type="sldNum" sz="quarter" idx="10"/>
          </p:nvPr>
        </p:nvSpPr>
        <p:spPr/>
        <p:txBody>
          <a:bodyPr/>
          <a:lstStyle/>
          <a:p>
            <a:fld id="{39C61323-629E-4128-B0D1-98289E5E4237}" type="slidenum">
              <a:rPr lang="nl-BE" smtClean="0"/>
              <a:t>24</a:t>
            </a:fld>
            <a:endParaRPr lang="nl-BE"/>
          </a:p>
        </p:txBody>
      </p:sp>
    </p:spTree>
    <p:extLst>
      <p:ext uri="{BB962C8B-B14F-4D97-AF65-F5344CB8AC3E}">
        <p14:creationId xmlns:p14="http://schemas.microsoft.com/office/powerpoint/2010/main" val="1613723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15" name="Tijdelijke aanduiding voor tekst 14"/>
          <p:cNvSpPr>
            <a:spLocks noGrp="1"/>
          </p:cNvSpPr>
          <p:nvPr>
            <p:ph type="body" sz="quarter" idx="14" hasCustomPrompt="1"/>
          </p:nvPr>
        </p:nvSpPr>
        <p:spPr>
          <a:xfrm>
            <a:off x="2528888" y="4749800"/>
            <a:ext cx="7315200" cy="1270000"/>
          </a:xfrm>
        </p:spPr>
        <p:txBody>
          <a:bodyPr>
            <a:noAutofit/>
          </a:bodyPr>
          <a:lstStyle>
            <a:lvl1pPr marL="0" indent="0">
              <a:buNone/>
              <a:defRPr sz="2200" baseline="0"/>
            </a:lvl1pPr>
          </a:lstStyle>
          <a:p>
            <a:pPr lvl="0"/>
            <a:r>
              <a:rPr lang="nl-BE" dirty="0" smtClean="0"/>
              <a:t>Klik om de ondertitelstijl van het model te bewerken</a:t>
            </a:r>
            <a:endParaRPr lang="nl-BE" dirty="0"/>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2179" y="1604154"/>
            <a:ext cx="1100714" cy="1336846"/>
          </a:xfrm>
          <a:prstGeom prst="rect">
            <a:avLst/>
          </a:prstGeom>
        </p:spPr>
      </p:pic>
      <p:pic>
        <p:nvPicPr>
          <p:cNvPr id="10" name="Afbeelding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8888" y="1604156"/>
            <a:ext cx="2209367" cy="1336846"/>
          </a:xfrm>
          <a:prstGeom prst="rect">
            <a:avLst/>
          </a:prstGeom>
        </p:spPr>
      </p:pic>
      <p:sp>
        <p:nvSpPr>
          <p:cNvPr id="13" name="Tijdelijke aanduiding voor tekst 12"/>
          <p:cNvSpPr>
            <a:spLocks noGrp="1"/>
          </p:cNvSpPr>
          <p:nvPr>
            <p:ph type="body" sz="quarter" idx="13" hasCustomPrompt="1"/>
          </p:nvPr>
        </p:nvSpPr>
        <p:spPr>
          <a:xfrm>
            <a:off x="2522222" y="3250024"/>
            <a:ext cx="7315200" cy="964290"/>
          </a:xfrm>
        </p:spPr>
        <p:txBody>
          <a:bodyPr>
            <a:noAutofit/>
          </a:bodyPr>
          <a:lstStyle>
            <a:lvl1pPr marL="0" indent="0" algn="ctr">
              <a:buNone/>
              <a:defRPr sz="8000" baseline="0">
                <a:latin typeface="Franklin Gothic Demi" panose="020B0703020102020204" pitchFamily="34" charset="0"/>
              </a:defRPr>
            </a:lvl1pPr>
          </a:lstStyle>
          <a:p>
            <a:pPr lvl="0"/>
            <a:r>
              <a:rPr lang="nl-BE" dirty="0" smtClean="0"/>
              <a:t>Job@uBuntu</a:t>
            </a:r>
            <a:endParaRPr lang="nl-BE" dirty="0"/>
          </a:p>
        </p:txBody>
      </p:sp>
      <p:sp>
        <p:nvSpPr>
          <p:cNvPr id="17" name="Rectangle 6"/>
          <p:cNvSpPr/>
          <p:nvPr userDrawn="1"/>
        </p:nvSpPr>
        <p:spPr>
          <a:xfrm>
            <a:off x="1" y="1738566"/>
            <a:ext cx="1026147" cy="44336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Afbeelding 19"/>
          <p:cNvPicPr>
            <a:picLocks noChangeAspect="1"/>
          </p:cNvPicPr>
          <p:nvPr userDrawn="1"/>
        </p:nvPicPr>
        <p:blipFill rotWithShape="1">
          <a:blip r:embed="rId4" cstate="print">
            <a:extLst>
              <a:ext uri="{28A0092B-C50C-407E-A947-70E740481C1C}">
                <a14:useLocalDpi xmlns:a14="http://schemas.microsoft.com/office/drawing/2010/main" val="0"/>
              </a:ext>
            </a:extLst>
          </a:blip>
          <a:srcRect t="14735" b="23967"/>
          <a:stretch/>
        </p:blipFill>
        <p:spPr>
          <a:xfrm>
            <a:off x="1" y="6126482"/>
            <a:ext cx="3003642" cy="723846"/>
          </a:xfrm>
          <a:prstGeom prst="rect">
            <a:avLst/>
          </a:prstGeom>
        </p:spPr>
      </p:pic>
      <p:pic>
        <p:nvPicPr>
          <p:cNvPr id="21" name="Afbeelding 2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876779" y="6253655"/>
            <a:ext cx="9315221" cy="596673"/>
          </a:xfrm>
          <a:prstGeom prst="rect">
            <a:avLst/>
          </a:prstGeom>
        </p:spPr>
      </p:pic>
      <p:pic>
        <p:nvPicPr>
          <p:cNvPr id="11" name="Afbeelding 10"/>
          <p:cNvPicPr>
            <a:picLocks noChangeAspect="1"/>
          </p:cNvPicPr>
          <p:nvPr userDrawn="1"/>
        </p:nvPicPr>
        <p:blipFill>
          <a:blip r:embed="rId6"/>
          <a:stretch>
            <a:fillRect/>
          </a:stretch>
        </p:blipFill>
        <p:spPr>
          <a:xfrm>
            <a:off x="6726643" y="1601573"/>
            <a:ext cx="1336846" cy="1336846"/>
          </a:xfrm>
          <a:prstGeom prst="rect">
            <a:avLst/>
          </a:prstGeom>
        </p:spPr>
      </p:pic>
      <p:pic>
        <p:nvPicPr>
          <p:cNvPr id="2" name="Afbeelding 1"/>
          <p:cNvPicPr>
            <a:picLocks noChangeAspect="1"/>
          </p:cNvPicPr>
          <p:nvPr userDrawn="1"/>
        </p:nvPicPr>
        <p:blipFill>
          <a:blip r:embed="rId7"/>
          <a:stretch>
            <a:fillRect/>
          </a:stretch>
        </p:blipFill>
        <p:spPr>
          <a:xfrm>
            <a:off x="8507240" y="1604154"/>
            <a:ext cx="1336848" cy="1336848"/>
          </a:xfrm>
          <a:prstGeom prst="rect">
            <a:avLst/>
          </a:prstGeom>
        </p:spPr>
      </p:pic>
    </p:spTree>
    <p:extLst>
      <p:ext uri="{BB962C8B-B14F-4D97-AF65-F5344CB8AC3E}">
        <p14:creationId xmlns:p14="http://schemas.microsoft.com/office/powerpoint/2010/main" val="458181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39899" y="1746250"/>
            <a:ext cx="3644901" cy="1365250"/>
          </a:xfrm>
        </p:spPr>
        <p:txBody>
          <a:bodyPr anchor="b"/>
          <a:lstStyle>
            <a:lvl1pPr>
              <a:defRPr sz="3200"/>
            </a:lvl1pPr>
          </a:lstStyle>
          <a:p>
            <a:r>
              <a:rPr lang="nl-NL" dirty="0" smtClean="0"/>
              <a:t>Klik om de stijl te bewerken</a:t>
            </a:r>
            <a:endParaRPr lang="nl-BE" dirty="0"/>
          </a:p>
        </p:txBody>
      </p:sp>
      <p:sp>
        <p:nvSpPr>
          <p:cNvPr id="3" name="Tijdelijke aanduiding voor afbeelding 2"/>
          <p:cNvSpPr>
            <a:spLocks noGrp="1"/>
          </p:cNvSpPr>
          <p:nvPr>
            <p:ph type="pic" idx="1"/>
          </p:nvPr>
        </p:nvSpPr>
        <p:spPr>
          <a:xfrm>
            <a:off x="6424102" y="1736725"/>
            <a:ext cx="5324986" cy="44291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39900" y="3670300"/>
            <a:ext cx="3644901" cy="24955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smtClean="0"/>
              <a:t>Tekststijl van het model bewerken</a:t>
            </a:r>
          </a:p>
        </p:txBody>
      </p:sp>
      <p:sp>
        <p:nvSpPr>
          <p:cNvPr id="5" name="Tijdelijke aanduiding voor datum 4"/>
          <p:cNvSpPr>
            <a:spLocks noGrp="1"/>
          </p:cNvSpPr>
          <p:nvPr>
            <p:ph type="dt" sz="half" idx="10"/>
          </p:nvPr>
        </p:nvSpPr>
        <p:spPr/>
        <p:txBody>
          <a:bodyPr/>
          <a:lstStyle/>
          <a:p>
            <a:fld id="{33241766-81A0-47E3-B63E-16AA9BF0FAC6}" type="datetimeFigureOut">
              <a:rPr lang="nl-BE" smtClean="0"/>
              <a:t>2/06/2021</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AB16D321-23E2-49CE-BA99-A429ED4DA2CC}" type="slidenum">
              <a:rPr lang="nl-BE" smtClean="0"/>
              <a:t>‹nr.›</a:t>
            </a:fld>
            <a:endParaRPr lang="nl-BE"/>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455" y="225056"/>
            <a:ext cx="827238" cy="532274"/>
          </a:xfrm>
          <a:prstGeom prst="rect">
            <a:avLst/>
          </a:prstGeom>
        </p:spPr>
      </p:pic>
      <p:sp>
        <p:nvSpPr>
          <p:cNvPr id="9" name="Rectangle 6"/>
          <p:cNvSpPr/>
          <p:nvPr userDrawn="1"/>
        </p:nvSpPr>
        <p:spPr>
          <a:xfrm>
            <a:off x="1" y="1738566"/>
            <a:ext cx="1026147" cy="44336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87880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33241766-81A0-47E3-B63E-16AA9BF0FAC6}" type="datetimeFigureOut">
              <a:rPr lang="nl-BE" smtClean="0"/>
              <a:t>2/06/2021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AB16D321-23E2-49CE-BA99-A429ED4DA2CC}" type="slidenum">
              <a:rPr lang="nl-BE" smtClean="0"/>
              <a:t>‹nr.›</a:t>
            </a:fld>
            <a:endParaRPr lang="nl-BE"/>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455" y="225056"/>
            <a:ext cx="827238" cy="532274"/>
          </a:xfrm>
          <a:prstGeom prst="rect">
            <a:avLst/>
          </a:prstGeom>
        </p:spPr>
      </p:pic>
      <p:sp>
        <p:nvSpPr>
          <p:cNvPr id="8" name="Rectangle 6"/>
          <p:cNvSpPr/>
          <p:nvPr userDrawn="1"/>
        </p:nvSpPr>
        <p:spPr>
          <a:xfrm>
            <a:off x="1" y="1738566"/>
            <a:ext cx="1026147" cy="44336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10452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47926" y="1736725"/>
            <a:ext cx="2505873" cy="4440238"/>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1200150" y="1736725"/>
            <a:ext cx="7372350" cy="44402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33241766-81A0-47E3-B63E-16AA9BF0FAC6}" type="datetimeFigureOut">
              <a:rPr lang="nl-BE" smtClean="0"/>
              <a:t>2/06/2021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AB16D321-23E2-49CE-BA99-A429ED4DA2CC}" type="slidenum">
              <a:rPr lang="nl-BE" smtClean="0"/>
              <a:t>‹nr.›</a:t>
            </a:fld>
            <a:endParaRPr lang="nl-BE"/>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455" y="225056"/>
            <a:ext cx="827238" cy="532274"/>
          </a:xfrm>
          <a:prstGeom prst="rect">
            <a:avLst/>
          </a:prstGeom>
        </p:spPr>
      </p:pic>
      <p:sp>
        <p:nvSpPr>
          <p:cNvPr id="8" name="Rectangle 6"/>
          <p:cNvSpPr/>
          <p:nvPr userDrawn="1"/>
        </p:nvSpPr>
        <p:spPr>
          <a:xfrm>
            <a:off x="1" y="1738566"/>
            <a:ext cx="1026147" cy="44336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29644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739900" y="0"/>
            <a:ext cx="10000758" cy="983657"/>
          </a:xfrm>
        </p:spPr>
        <p:txBody>
          <a:bodyPr/>
          <a:lstStyle/>
          <a:p>
            <a:r>
              <a:rPr lang="nl-NL" dirty="0" smtClean="0"/>
              <a:t>Klik om de stijl te bewerken</a:t>
            </a:r>
            <a:endParaRPr lang="nl-BE" dirty="0"/>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33241766-81A0-47E3-B63E-16AA9BF0FAC6}" type="datetimeFigureOut">
              <a:rPr lang="nl-BE" smtClean="0"/>
              <a:t>2/06/2021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AB16D321-23E2-49CE-BA99-A429ED4DA2CC}" type="slidenum">
              <a:rPr lang="nl-BE" smtClean="0"/>
              <a:t>‹nr.›</a:t>
            </a:fld>
            <a:endParaRPr lang="nl-BE"/>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455" y="225056"/>
            <a:ext cx="827238" cy="532274"/>
          </a:xfrm>
          <a:prstGeom prst="rect">
            <a:avLst/>
          </a:prstGeom>
        </p:spPr>
      </p:pic>
      <p:sp>
        <p:nvSpPr>
          <p:cNvPr id="8" name="Rectangle 6"/>
          <p:cNvSpPr/>
          <p:nvPr userDrawn="1"/>
        </p:nvSpPr>
        <p:spPr>
          <a:xfrm>
            <a:off x="1" y="1738566"/>
            <a:ext cx="1026147" cy="44336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80875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1739900" y="1736726"/>
            <a:ext cx="9975850" cy="2852737"/>
          </a:xfrm>
        </p:spPr>
        <p:txBody>
          <a:bodyPr anchor="b"/>
          <a:lstStyle>
            <a:lvl1pPr>
              <a:defRPr sz="6000"/>
            </a:lvl1pPr>
          </a:lstStyle>
          <a:p>
            <a:r>
              <a:rPr lang="nl-NL" dirty="0" smtClean="0"/>
              <a:t>Klik om de stijl te bewerken</a:t>
            </a:r>
            <a:endParaRPr lang="nl-BE" dirty="0"/>
          </a:p>
        </p:txBody>
      </p:sp>
      <p:sp>
        <p:nvSpPr>
          <p:cNvPr id="3" name="Tijdelijke aanduiding voor tekst 2"/>
          <p:cNvSpPr>
            <a:spLocks noGrp="1"/>
          </p:cNvSpPr>
          <p:nvPr>
            <p:ph type="body" idx="1"/>
          </p:nvPr>
        </p:nvSpPr>
        <p:spPr>
          <a:xfrm>
            <a:off x="1739900" y="4589463"/>
            <a:ext cx="99758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33241766-81A0-47E3-B63E-16AA9BF0FAC6}" type="datetimeFigureOut">
              <a:rPr lang="nl-BE" smtClean="0"/>
              <a:t>2/06/2021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AB16D321-23E2-49CE-BA99-A429ED4DA2CC}" type="slidenum">
              <a:rPr lang="nl-BE" smtClean="0"/>
              <a:t>‹nr.›</a:t>
            </a:fld>
            <a:endParaRPr lang="nl-BE"/>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455" y="225056"/>
            <a:ext cx="827238" cy="532274"/>
          </a:xfrm>
          <a:prstGeom prst="rect">
            <a:avLst/>
          </a:prstGeom>
        </p:spPr>
      </p:pic>
      <p:sp>
        <p:nvSpPr>
          <p:cNvPr id="8" name="Rectangle 6"/>
          <p:cNvSpPr/>
          <p:nvPr userDrawn="1"/>
        </p:nvSpPr>
        <p:spPr>
          <a:xfrm>
            <a:off x="1" y="1738566"/>
            <a:ext cx="1026147" cy="44336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53022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752600" y="7034"/>
            <a:ext cx="9988058" cy="1016000"/>
          </a:xfrm>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1752600" y="1748352"/>
            <a:ext cx="4629150" cy="4417498"/>
          </a:xfrm>
        </p:spPr>
        <p:txBody>
          <a:bodyPr/>
          <a:lstStyle/>
          <a:p>
            <a:pPr lvl="0"/>
            <a:r>
              <a:rPr lang="nl-NL" dirty="0" smtClean="0"/>
              <a:t>Tekststijl van het model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inhoud 3"/>
          <p:cNvSpPr>
            <a:spLocks noGrp="1"/>
          </p:cNvSpPr>
          <p:nvPr>
            <p:ph sz="half" idx="2"/>
          </p:nvPr>
        </p:nvSpPr>
        <p:spPr>
          <a:xfrm>
            <a:off x="7111508" y="1748352"/>
            <a:ext cx="4629150" cy="441749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33241766-81A0-47E3-B63E-16AA9BF0FAC6}" type="datetimeFigureOut">
              <a:rPr lang="nl-BE" smtClean="0"/>
              <a:t>2/06/2021</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AB16D321-23E2-49CE-BA99-A429ED4DA2CC}" type="slidenum">
              <a:rPr lang="nl-BE" smtClean="0"/>
              <a:t>‹nr.›</a:t>
            </a:fld>
            <a:endParaRPr lang="nl-BE"/>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455" y="225056"/>
            <a:ext cx="827238" cy="532274"/>
          </a:xfrm>
          <a:prstGeom prst="rect">
            <a:avLst/>
          </a:prstGeom>
        </p:spPr>
      </p:pic>
      <p:sp>
        <p:nvSpPr>
          <p:cNvPr id="9" name="Rectangle 6"/>
          <p:cNvSpPr/>
          <p:nvPr userDrawn="1"/>
        </p:nvSpPr>
        <p:spPr>
          <a:xfrm>
            <a:off x="1" y="1738566"/>
            <a:ext cx="1026147" cy="44336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04665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1739900" y="22225"/>
            <a:ext cx="9975850" cy="993775"/>
          </a:xfrm>
        </p:spPr>
        <p:txBody>
          <a:bodyPr/>
          <a:lstStyle/>
          <a:p>
            <a:r>
              <a:rPr lang="nl-NL" dirty="0" smtClean="0"/>
              <a:t>Klik om de stijl te bewerken</a:t>
            </a:r>
            <a:endParaRPr lang="nl-BE" dirty="0"/>
          </a:p>
        </p:txBody>
      </p:sp>
      <p:sp>
        <p:nvSpPr>
          <p:cNvPr id="3" name="Tijdelijke aanduiding voor tekst 2"/>
          <p:cNvSpPr>
            <a:spLocks noGrp="1"/>
          </p:cNvSpPr>
          <p:nvPr>
            <p:ph type="body" idx="1"/>
          </p:nvPr>
        </p:nvSpPr>
        <p:spPr>
          <a:xfrm>
            <a:off x="1739900" y="1749743"/>
            <a:ext cx="4618037" cy="80107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1739900" y="2573655"/>
            <a:ext cx="4618037" cy="3582446"/>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7074970" y="1749743"/>
            <a:ext cx="4640780" cy="80107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7074970" y="2573655"/>
            <a:ext cx="4640780" cy="3582446"/>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33241766-81A0-47E3-B63E-16AA9BF0FAC6}" type="datetimeFigureOut">
              <a:rPr lang="nl-BE" smtClean="0"/>
              <a:t>2/06/2021</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AB16D321-23E2-49CE-BA99-A429ED4DA2CC}" type="slidenum">
              <a:rPr lang="nl-BE" smtClean="0"/>
              <a:t>‹nr.›</a:t>
            </a:fld>
            <a:endParaRPr lang="nl-BE"/>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455" y="225056"/>
            <a:ext cx="827238" cy="532274"/>
          </a:xfrm>
          <a:prstGeom prst="rect">
            <a:avLst/>
          </a:prstGeom>
        </p:spPr>
      </p:pic>
      <p:sp>
        <p:nvSpPr>
          <p:cNvPr id="11" name="Rectangle 6"/>
          <p:cNvSpPr/>
          <p:nvPr userDrawn="1"/>
        </p:nvSpPr>
        <p:spPr>
          <a:xfrm>
            <a:off x="1" y="1738566"/>
            <a:ext cx="1026147" cy="44336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31141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1752600" y="0"/>
            <a:ext cx="9988058" cy="1016000"/>
          </a:xfrm>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33241766-81A0-47E3-B63E-16AA9BF0FAC6}" type="datetimeFigureOut">
              <a:rPr lang="nl-BE" smtClean="0"/>
              <a:t>2/06/2021</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AB16D321-23E2-49CE-BA99-A429ED4DA2CC}" type="slidenum">
              <a:rPr lang="nl-BE" smtClean="0"/>
              <a:t>‹nr.›</a:t>
            </a:fld>
            <a:endParaRPr lang="nl-BE"/>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455" y="225056"/>
            <a:ext cx="827238" cy="532274"/>
          </a:xfrm>
          <a:prstGeom prst="rect">
            <a:avLst/>
          </a:prstGeom>
        </p:spPr>
      </p:pic>
      <p:sp>
        <p:nvSpPr>
          <p:cNvPr id="7" name="Rectangle 6"/>
          <p:cNvSpPr/>
          <p:nvPr userDrawn="1"/>
        </p:nvSpPr>
        <p:spPr>
          <a:xfrm>
            <a:off x="1" y="1738566"/>
            <a:ext cx="1026147" cy="44336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36307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3241766-81A0-47E3-B63E-16AA9BF0FAC6}" type="datetimeFigureOut">
              <a:rPr lang="nl-BE" smtClean="0"/>
              <a:t>2/06/2021</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AB16D321-23E2-49CE-BA99-A429ED4DA2CC}" type="slidenum">
              <a:rPr lang="nl-BE" smtClean="0"/>
              <a:t>‹nr.›</a:t>
            </a:fld>
            <a:endParaRPr lang="nl-BE"/>
          </a:p>
        </p:txBody>
      </p:sp>
    </p:spTree>
    <p:extLst>
      <p:ext uri="{BB962C8B-B14F-4D97-AF65-F5344CB8AC3E}">
        <p14:creationId xmlns:p14="http://schemas.microsoft.com/office/powerpoint/2010/main" val="3582989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indslide">
    <p:spTree>
      <p:nvGrpSpPr>
        <p:cNvPr id="1" name=""/>
        <p:cNvGrpSpPr/>
        <p:nvPr/>
      </p:nvGrpSpPr>
      <p:grpSpPr>
        <a:xfrm>
          <a:off x="0" y="0"/>
          <a:ext cx="0" cy="0"/>
          <a:chOff x="0" y="0"/>
          <a:chExt cx="0" cy="0"/>
        </a:xfrm>
      </p:grpSpPr>
      <p:sp>
        <p:nvSpPr>
          <p:cNvPr id="6" name="Rechthoek 5"/>
          <p:cNvSpPr/>
          <p:nvPr userDrawn="1"/>
        </p:nvSpPr>
        <p:spPr>
          <a:xfrm>
            <a:off x="1009650" y="781050"/>
            <a:ext cx="10172700" cy="4667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1800" y="6107397"/>
            <a:ext cx="9220200" cy="729359"/>
          </a:xfrm>
          <a:prstGeom prst="rect">
            <a:avLst/>
          </a:prstGeom>
        </p:spPr>
      </p:pic>
      <p:pic>
        <p:nvPicPr>
          <p:cNvPr id="8" name="Afbeelding 7"/>
          <p:cNvPicPr>
            <a:picLocks noChangeAspect="1"/>
          </p:cNvPicPr>
          <p:nvPr userDrawn="1"/>
        </p:nvPicPr>
        <p:blipFill rotWithShape="1">
          <a:blip r:embed="rId3" cstate="print">
            <a:extLst>
              <a:ext uri="{28A0092B-C50C-407E-A947-70E740481C1C}">
                <a14:useLocalDpi xmlns:a14="http://schemas.microsoft.com/office/drawing/2010/main" val="0"/>
              </a:ext>
            </a:extLst>
          </a:blip>
          <a:srcRect b="24065"/>
          <a:stretch/>
        </p:blipFill>
        <p:spPr>
          <a:xfrm>
            <a:off x="0" y="6160057"/>
            <a:ext cx="2340037" cy="698573"/>
          </a:xfrm>
          <a:prstGeom prst="rect">
            <a:avLst/>
          </a:prstGeom>
        </p:spPr>
      </p:pic>
      <p:pic>
        <p:nvPicPr>
          <p:cNvPr id="9" name="Afbeelding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01369" y="6160057"/>
            <a:ext cx="557171" cy="676699"/>
          </a:xfrm>
          <a:prstGeom prst="rect">
            <a:avLst/>
          </a:prstGeom>
        </p:spPr>
      </p:pic>
      <p:pic>
        <p:nvPicPr>
          <p:cNvPr id="10" name="Afbeelding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60004" y="1352550"/>
            <a:ext cx="3071992" cy="1976629"/>
          </a:xfrm>
          <a:prstGeom prst="rect">
            <a:avLst/>
          </a:prstGeom>
        </p:spPr>
      </p:pic>
      <p:sp>
        <p:nvSpPr>
          <p:cNvPr id="11" name="Titre 1"/>
          <p:cNvSpPr txBox="1">
            <a:spLocks/>
          </p:cNvSpPr>
          <p:nvPr userDrawn="1"/>
        </p:nvSpPr>
        <p:spPr>
          <a:xfrm>
            <a:off x="2246313" y="3924300"/>
            <a:ext cx="7772400" cy="1362075"/>
          </a:xfrm>
          <a:prstGeom prst="rect">
            <a:avLst/>
          </a:prstGeom>
        </p:spPr>
        <p:txBody>
          <a:bodyPr/>
          <a:lstStyle>
            <a:lvl1pPr algn="ctr" defTabSz="914400" rtl="0" eaLnBrk="1" latinLnBrk="0" hangingPunct="1">
              <a:lnSpc>
                <a:spcPct val="90000"/>
              </a:lnSpc>
              <a:spcBef>
                <a:spcPct val="0"/>
              </a:spcBef>
              <a:buNone/>
              <a:defRPr sz="3600" kern="1200" spc="-60" baseline="0">
                <a:solidFill>
                  <a:schemeClr val="tx1"/>
                </a:solidFill>
                <a:latin typeface="Franklin Gothic Demi" panose="020B0703020102020204" pitchFamily="34" charset="0"/>
                <a:ea typeface="+mj-ea"/>
                <a:cs typeface="+mj-cs"/>
              </a:defRPr>
            </a:lvl1pPr>
          </a:lstStyle>
          <a:p>
            <a:r>
              <a:rPr lang="nl-BE" sz="6600" dirty="0" smtClean="0"/>
              <a:t>Het DNA van succes</a:t>
            </a:r>
            <a:endParaRPr lang="nl-BE" sz="6600" dirty="0"/>
          </a:p>
        </p:txBody>
      </p:sp>
    </p:spTree>
    <p:extLst>
      <p:ext uri="{BB962C8B-B14F-4D97-AF65-F5344CB8AC3E}">
        <p14:creationId xmlns:p14="http://schemas.microsoft.com/office/powerpoint/2010/main" val="2230192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39900" y="1736725"/>
            <a:ext cx="3619500" cy="1454253"/>
          </a:xfrm>
        </p:spPr>
        <p:txBody>
          <a:bodyPr anchor="b"/>
          <a:lstStyle>
            <a:lvl1pPr>
              <a:defRPr sz="3200"/>
            </a:lvl1pPr>
          </a:lstStyle>
          <a:p>
            <a:r>
              <a:rPr lang="nl-NL" dirty="0" smtClean="0"/>
              <a:t>Klik om de stijl te bewerken</a:t>
            </a:r>
            <a:endParaRPr lang="nl-BE" dirty="0"/>
          </a:p>
        </p:txBody>
      </p:sp>
      <p:sp>
        <p:nvSpPr>
          <p:cNvPr id="3" name="Tijdelijke aanduiding voor inhoud 2"/>
          <p:cNvSpPr>
            <a:spLocks noGrp="1"/>
          </p:cNvSpPr>
          <p:nvPr>
            <p:ph idx="1"/>
          </p:nvPr>
        </p:nvSpPr>
        <p:spPr>
          <a:xfrm>
            <a:off x="6390764" y="1736725"/>
            <a:ext cx="5324986" cy="44291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smtClean="0"/>
              <a:t>Tekststijl van het model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tekst 3"/>
          <p:cNvSpPr>
            <a:spLocks noGrp="1"/>
          </p:cNvSpPr>
          <p:nvPr>
            <p:ph type="body" sz="half" idx="2"/>
          </p:nvPr>
        </p:nvSpPr>
        <p:spPr>
          <a:xfrm>
            <a:off x="1739900" y="3695700"/>
            <a:ext cx="3619500" cy="24780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smtClean="0"/>
              <a:t>Tekststijl van het model bewerken</a:t>
            </a:r>
          </a:p>
        </p:txBody>
      </p:sp>
      <p:sp>
        <p:nvSpPr>
          <p:cNvPr id="5" name="Tijdelijke aanduiding voor datum 4"/>
          <p:cNvSpPr>
            <a:spLocks noGrp="1"/>
          </p:cNvSpPr>
          <p:nvPr>
            <p:ph type="dt" sz="half" idx="10"/>
          </p:nvPr>
        </p:nvSpPr>
        <p:spPr/>
        <p:txBody>
          <a:bodyPr/>
          <a:lstStyle/>
          <a:p>
            <a:fld id="{33241766-81A0-47E3-B63E-16AA9BF0FAC6}" type="datetimeFigureOut">
              <a:rPr lang="nl-BE" smtClean="0"/>
              <a:t>2/06/2021</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AB16D321-23E2-49CE-BA99-A429ED4DA2CC}" type="slidenum">
              <a:rPr lang="nl-BE" smtClean="0"/>
              <a:t>‹nr.›</a:t>
            </a:fld>
            <a:endParaRPr lang="nl-BE"/>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455" y="225056"/>
            <a:ext cx="827238" cy="532274"/>
          </a:xfrm>
          <a:prstGeom prst="rect">
            <a:avLst/>
          </a:prstGeom>
        </p:spPr>
      </p:pic>
      <p:sp>
        <p:nvSpPr>
          <p:cNvPr id="9" name="Rectangle 6"/>
          <p:cNvSpPr/>
          <p:nvPr userDrawn="1"/>
        </p:nvSpPr>
        <p:spPr>
          <a:xfrm>
            <a:off x="1" y="1738566"/>
            <a:ext cx="1026147" cy="44336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20464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752600" y="281354"/>
            <a:ext cx="9988058" cy="1016000"/>
          </a:xfrm>
          <a:prstGeom prst="rect">
            <a:avLst/>
          </a:prstGeom>
        </p:spPr>
        <p:txBody>
          <a:bodyPr vert="horz" lIns="91440" tIns="45720" rIns="91440" bIns="45720" rtlCol="0" anchor="ctr">
            <a:normAutofit/>
          </a:bodyPr>
          <a:lstStyle/>
          <a:p>
            <a:r>
              <a:rPr lang="nl-NL" dirty="0" smtClean="0"/>
              <a:t>Klik om de stijl te bewerken</a:t>
            </a:r>
            <a:endParaRPr lang="nl-BE" dirty="0"/>
          </a:p>
        </p:txBody>
      </p:sp>
      <p:sp>
        <p:nvSpPr>
          <p:cNvPr id="3" name="Tijdelijke aanduiding voor tekst 2"/>
          <p:cNvSpPr>
            <a:spLocks noGrp="1"/>
          </p:cNvSpPr>
          <p:nvPr>
            <p:ph type="body" idx="1"/>
          </p:nvPr>
        </p:nvSpPr>
        <p:spPr>
          <a:xfrm>
            <a:off x="1752600" y="1738566"/>
            <a:ext cx="9988058" cy="4433634"/>
          </a:xfrm>
          <a:prstGeom prst="rect">
            <a:avLst/>
          </a:prstGeom>
        </p:spPr>
        <p:txBody>
          <a:bodyPr vert="horz" lIns="91440" tIns="45720" rIns="91440" bIns="45720" rtlCol="0">
            <a:normAutofit/>
          </a:bodyPr>
          <a:lstStyle/>
          <a:p>
            <a:pPr lvl="0"/>
            <a:r>
              <a:rPr lang="nl-NL" dirty="0" smtClean="0"/>
              <a:t>Tekststijl van het model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datum 3"/>
          <p:cNvSpPr>
            <a:spLocks noGrp="1"/>
          </p:cNvSpPr>
          <p:nvPr>
            <p:ph type="dt" sz="half" idx="2"/>
          </p:nvPr>
        </p:nvSpPr>
        <p:spPr>
          <a:xfrm>
            <a:off x="1225058" y="63436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241766-81A0-47E3-B63E-16AA9BF0FAC6}" type="datetimeFigureOut">
              <a:rPr lang="nl-BE" smtClean="0"/>
              <a:t>2/06/2021</a:t>
            </a:fld>
            <a:endParaRPr lang="nl-BE"/>
          </a:p>
        </p:txBody>
      </p:sp>
      <p:sp>
        <p:nvSpPr>
          <p:cNvPr id="5" name="Tijdelijke aanduiding voor voettekst 4"/>
          <p:cNvSpPr>
            <a:spLocks noGrp="1"/>
          </p:cNvSpPr>
          <p:nvPr>
            <p:ph type="ftr" sz="quarter" idx="3"/>
          </p:nvPr>
        </p:nvSpPr>
        <p:spPr>
          <a:xfrm>
            <a:off x="4425458" y="63436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8997458" y="63436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6D321-23E2-49CE-BA99-A429ED4DA2CC}" type="slidenum">
              <a:rPr lang="nl-BE" smtClean="0"/>
              <a:t>‹nr.›</a:t>
            </a:fld>
            <a:endParaRPr lang="nl-BE"/>
          </a:p>
        </p:txBody>
      </p:sp>
    </p:spTree>
    <p:extLst>
      <p:ext uri="{BB962C8B-B14F-4D97-AF65-F5344CB8AC3E}">
        <p14:creationId xmlns:p14="http://schemas.microsoft.com/office/powerpoint/2010/main" val="2888240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Franklin Gothic Demi" panose="020B07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itter"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itter"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itter"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itter"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itter"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40" userDrawn="1">
          <p15:clr>
            <a:srgbClr val="F26B43"/>
          </p15:clr>
        </p15:guide>
        <p15:guide id="2" pos="756" userDrawn="1">
          <p15:clr>
            <a:srgbClr val="F26B43"/>
          </p15:clr>
        </p15:guide>
        <p15:guide id="3" orient="horz" pos="1094" userDrawn="1">
          <p15:clr>
            <a:srgbClr val="F26B43"/>
          </p15:clr>
        </p15:guide>
        <p15:guide id="4" orient="horz" pos="3884" userDrawn="1">
          <p15:clr>
            <a:srgbClr val="F26B43"/>
          </p15:clr>
        </p15:guide>
        <p15:guide id="5" pos="7401" userDrawn="1">
          <p15:clr>
            <a:srgbClr val="F26B43"/>
          </p15:clr>
        </p15:guide>
        <p15:guide id="6" pos="10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009650" y="781050"/>
            <a:ext cx="10172700" cy="5295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7781" y="1917376"/>
            <a:ext cx="4996437" cy="3023248"/>
          </a:xfrm>
          <a:prstGeom prst="rect">
            <a:avLst/>
          </a:prstGeom>
        </p:spPr>
      </p:pic>
    </p:spTree>
    <p:extLst>
      <p:ext uri="{BB962C8B-B14F-4D97-AF65-F5344CB8AC3E}">
        <p14:creationId xmlns:p14="http://schemas.microsoft.com/office/powerpoint/2010/main" val="4222635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Extra obstakels</a:t>
            </a:r>
            <a:endParaRPr lang="nl-BE" dirty="0"/>
          </a:p>
        </p:txBody>
      </p:sp>
      <p:pic>
        <p:nvPicPr>
          <p:cNvPr id="4" name="Afbeelding 3"/>
          <p:cNvPicPr>
            <a:picLocks noChangeAspect="1"/>
          </p:cNvPicPr>
          <p:nvPr/>
        </p:nvPicPr>
        <p:blipFill>
          <a:blip r:embed="rId3"/>
          <a:stretch>
            <a:fillRect/>
          </a:stretch>
        </p:blipFill>
        <p:spPr>
          <a:xfrm>
            <a:off x="6108579" y="1707882"/>
            <a:ext cx="670343" cy="1352604"/>
          </a:xfrm>
          <a:prstGeom prst="rect">
            <a:avLst/>
          </a:prstGeom>
        </p:spPr>
      </p:pic>
      <p:pic>
        <p:nvPicPr>
          <p:cNvPr id="5" name="Afbeelding 4"/>
          <p:cNvPicPr>
            <a:picLocks noChangeAspect="1"/>
          </p:cNvPicPr>
          <p:nvPr/>
        </p:nvPicPr>
        <p:blipFill>
          <a:blip r:embed="rId4"/>
          <a:stretch>
            <a:fillRect/>
          </a:stretch>
        </p:blipFill>
        <p:spPr>
          <a:xfrm>
            <a:off x="8996449" y="1736725"/>
            <a:ext cx="1912563" cy="1323761"/>
          </a:xfrm>
          <a:prstGeom prst="rect">
            <a:avLst/>
          </a:prstGeom>
        </p:spPr>
      </p:pic>
      <p:pic>
        <p:nvPicPr>
          <p:cNvPr id="6" name="Afbeelding 5"/>
          <p:cNvPicPr>
            <a:picLocks noChangeAspect="1"/>
          </p:cNvPicPr>
          <p:nvPr/>
        </p:nvPicPr>
        <p:blipFill>
          <a:blip r:embed="rId5"/>
          <a:stretch>
            <a:fillRect/>
          </a:stretch>
        </p:blipFill>
        <p:spPr>
          <a:xfrm>
            <a:off x="2055192" y="1725295"/>
            <a:ext cx="2138453" cy="1496917"/>
          </a:xfrm>
          <a:prstGeom prst="rect">
            <a:avLst/>
          </a:prstGeom>
        </p:spPr>
      </p:pic>
      <p:sp>
        <p:nvSpPr>
          <p:cNvPr id="7" name="Tekstvak 6"/>
          <p:cNvSpPr txBox="1"/>
          <p:nvPr/>
        </p:nvSpPr>
        <p:spPr>
          <a:xfrm>
            <a:off x="1739900" y="3212245"/>
            <a:ext cx="2769038" cy="461665"/>
          </a:xfrm>
          <a:prstGeom prst="rect">
            <a:avLst/>
          </a:prstGeom>
          <a:noFill/>
        </p:spPr>
        <p:txBody>
          <a:bodyPr wrap="square" rtlCol="0">
            <a:spAutoFit/>
          </a:bodyPr>
          <a:lstStyle/>
          <a:p>
            <a:r>
              <a:rPr lang="nl-BE" sz="2400" smtClean="0">
                <a:latin typeface="+mj-lt"/>
              </a:rPr>
              <a:t>Impact regelgeving</a:t>
            </a:r>
            <a:endParaRPr lang="nl-BE" sz="2400" dirty="0">
              <a:latin typeface="+mj-lt"/>
            </a:endParaRPr>
          </a:p>
        </p:txBody>
      </p:sp>
      <p:sp>
        <p:nvSpPr>
          <p:cNvPr id="9" name="Tekstvak 8"/>
          <p:cNvSpPr txBox="1"/>
          <p:nvPr/>
        </p:nvSpPr>
        <p:spPr>
          <a:xfrm>
            <a:off x="5281647" y="3212245"/>
            <a:ext cx="2324208" cy="461665"/>
          </a:xfrm>
          <a:prstGeom prst="rect">
            <a:avLst/>
          </a:prstGeom>
          <a:noFill/>
        </p:spPr>
        <p:txBody>
          <a:bodyPr wrap="square" rtlCol="0">
            <a:spAutoFit/>
          </a:bodyPr>
          <a:lstStyle/>
          <a:p>
            <a:r>
              <a:rPr lang="nl-BE" sz="2400" dirty="0" smtClean="0">
                <a:latin typeface="+mj-lt"/>
              </a:rPr>
              <a:t>Gebrek aan info</a:t>
            </a:r>
            <a:endParaRPr lang="nl-BE" sz="2400" dirty="0">
              <a:latin typeface="+mj-lt"/>
            </a:endParaRPr>
          </a:p>
        </p:txBody>
      </p:sp>
      <p:sp>
        <p:nvSpPr>
          <p:cNvPr id="10" name="Tekstvak 9"/>
          <p:cNvSpPr txBox="1"/>
          <p:nvPr/>
        </p:nvSpPr>
        <p:spPr>
          <a:xfrm>
            <a:off x="8798912" y="3212245"/>
            <a:ext cx="2307635" cy="461665"/>
          </a:xfrm>
          <a:prstGeom prst="rect">
            <a:avLst/>
          </a:prstGeom>
          <a:noFill/>
        </p:spPr>
        <p:txBody>
          <a:bodyPr wrap="square" rtlCol="0">
            <a:spAutoFit/>
          </a:bodyPr>
          <a:lstStyle/>
          <a:p>
            <a:r>
              <a:rPr lang="nl-BE" sz="2400" dirty="0" smtClean="0">
                <a:latin typeface="+mj-lt"/>
              </a:rPr>
              <a:t>Discriminatie</a:t>
            </a:r>
            <a:endParaRPr lang="nl-BE" sz="2400" dirty="0">
              <a:latin typeface="+mj-lt"/>
            </a:endParaRPr>
          </a:p>
        </p:txBody>
      </p:sp>
      <p:sp>
        <p:nvSpPr>
          <p:cNvPr id="11" name="Tekstvak 10"/>
          <p:cNvSpPr txBox="1"/>
          <p:nvPr/>
        </p:nvSpPr>
        <p:spPr>
          <a:xfrm>
            <a:off x="5281647" y="4301317"/>
            <a:ext cx="2901287" cy="646331"/>
          </a:xfrm>
          <a:prstGeom prst="rect">
            <a:avLst/>
          </a:prstGeom>
          <a:noFill/>
        </p:spPr>
        <p:txBody>
          <a:bodyPr wrap="square" rtlCol="0">
            <a:spAutoFit/>
          </a:bodyPr>
          <a:lstStyle/>
          <a:p>
            <a:pPr marL="285750" indent="-285750">
              <a:buFontTx/>
              <a:buChar char="-"/>
            </a:pPr>
            <a:r>
              <a:rPr lang="nl-BE" dirty="0" smtClean="0"/>
              <a:t>Sociale kaart van Brussel</a:t>
            </a:r>
            <a:endParaRPr lang="nl-BE" dirty="0"/>
          </a:p>
        </p:txBody>
      </p:sp>
      <p:sp>
        <p:nvSpPr>
          <p:cNvPr id="12" name="Tekstvak 11"/>
          <p:cNvSpPr txBox="1"/>
          <p:nvPr/>
        </p:nvSpPr>
        <p:spPr>
          <a:xfrm>
            <a:off x="1905000" y="4383205"/>
            <a:ext cx="2901287" cy="1477328"/>
          </a:xfrm>
          <a:prstGeom prst="rect">
            <a:avLst/>
          </a:prstGeom>
          <a:noFill/>
        </p:spPr>
        <p:txBody>
          <a:bodyPr wrap="square" rtlCol="0">
            <a:spAutoFit/>
          </a:bodyPr>
          <a:lstStyle/>
          <a:p>
            <a:pPr marL="285750" indent="-285750">
              <a:buFontTx/>
              <a:buChar char="-"/>
            </a:pPr>
            <a:r>
              <a:rPr lang="nl-BE" dirty="0" smtClean="0"/>
              <a:t>Werknemersstatuten</a:t>
            </a:r>
          </a:p>
          <a:p>
            <a:pPr marL="285750" indent="-285750">
              <a:buFontTx/>
              <a:buChar char="-"/>
            </a:pPr>
            <a:r>
              <a:rPr lang="nl-BE" dirty="0" smtClean="0"/>
              <a:t>Tewerkstelling</a:t>
            </a:r>
          </a:p>
          <a:p>
            <a:pPr marL="285750" indent="-285750">
              <a:buFontTx/>
              <a:buChar char="-"/>
            </a:pPr>
            <a:r>
              <a:rPr lang="nl-BE" dirty="0" err="1" smtClean="0"/>
              <a:t>Coachingprojecten</a:t>
            </a:r>
            <a:endParaRPr lang="nl-BE" dirty="0" smtClean="0"/>
          </a:p>
          <a:p>
            <a:pPr marL="285750" indent="-285750">
              <a:buFontTx/>
              <a:buChar char="-"/>
            </a:pPr>
            <a:r>
              <a:rPr lang="nl-BE" dirty="0" smtClean="0"/>
              <a:t>Ondersteunings-initiatieven</a:t>
            </a:r>
            <a:endParaRPr lang="nl-BE" dirty="0"/>
          </a:p>
        </p:txBody>
      </p:sp>
    </p:spTree>
    <p:extLst>
      <p:ext uri="{BB962C8B-B14F-4D97-AF65-F5344CB8AC3E}">
        <p14:creationId xmlns:p14="http://schemas.microsoft.com/office/powerpoint/2010/main" val="2683041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elgium Provinces Blank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738567"/>
            <a:ext cx="5120640" cy="418868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el 1"/>
          <p:cNvSpPr>
            <a:spLocks noGrp="1"/>
          </p:cNvSpPr>
          <p:nvPr>
            <p:ph type="title"/>
          </p:nvPr>
        </p:nvSpPr>
        <p:spPr>
          <a:xfrm>
            <a:off x="1714500" y="0"/>
            <a:ext cx="10026158" cy="983657"/>
          </a:xfrm>
        </p:spPr>
        <p:txBody>
          <a:bodyPr/>
          <a:lstStyle/>
          <a:p>
            <a:r>
              <a:rPr lang="nl-BE" dirty="0" smtClean="0"/>
              <a:t>Afro-descendenten in België</a:t>
            </a:r>
            <a:endParaRPr lang="nl-BE" dirty="0"/>
          </a:p>
        </p:txBody>
      </p:sp>
      <p:sp>
        <p:nvSpPr>
          <p:cNvPr id="3" name="Tijdelijke aanduiding voor inhoud 2"/>
          <p:cNvSpPr>
            <a:spLocks noGrp="1"/>
          </p:cNvSpPr>
          <p:nvPr>
            <p:ph idx="1"/>
          </p:nvPr>
        </p:nvSpPr>
        <p:spPr>
          <a:xfrm>
            <a:off x="6835140" y="1738566"/>
            <a:ext cx="4905518" cy="4433634"/>
          </a:xfrm>
        </p:spPr>
        <p:txBody>
          <a:bodyPr>
            <a:normAutofit/>
          </a:bodyPr>
          <a:lstStyle/>
          <a:p>
            <a:pPr marL="0" indent="0" fontAlgn="base">
              <a:buNone/>
            </a:pPr>
            <a:r>
              <a:rPr lang="nl-BE" dirty="0" smtClean="0">
                <a:effectLst>
                  <a:outerShdw sx="0" sy="0">
                    <a:srgbClr val="000000"/>
                  </a:outerShdw>
                </a:effectLst>
              </a:rPr>
              <a:t>  </a:t>
            </a:r>
            <a:r>
              <a:rPr lang="nl-BE" b="1" dirty="0" smtClean="0">
                <a:effectLst>
                  <a:outerShdw sx="0" sy="0">
                    <a:srgbClr val="000000"/>
                  </a:outerShdw>
                </a:effectLst>
              </a:rPr>
              <a:t>± 250.000 in België (2%)</a:t>
            </a:r>
          </a:p>
          <a:p>
            <a:pPr fontAlgn="base"/>
            <a:r>
              <a:rPr lang="nl-BE" dirty="0" smtClean="0"/>
              <a:t>Vlaanderen 	82.603 </a:t>
            </a:r>
          </a:p>
          <a:p>
            <a:pPr fontAlgn="base">
              <a:lnSpc>
                <a:spcPct val="150000"/>
              </a:lnSpc>
            </a:pPr>
            <a:r>
              <a:rPr lang="nl-BE" dirty="0" smtClean="0"/>
              <a:t>Brussel 		84.430 </a:t>
            </a:r>
          </a:p>
          <a:p>
            <a:pPr fontAlgn="base">
              <a:lnSpc>
                <a:spcPct val="150000"/>
              </a:lnSpc>
            </a:pPr>
            <a:r>
              <a:rPr lang="nl-BE" dirty="0" smtClean="0"/>
              <a:t>Wallonië		65.716</a:t>
            </a:r>
          </a:p>
          <a:p>
            <a:pPr marL="0" indent="0" fontAlgn="base">
              <a:buNone/>
            </a:pPr>
            <a:endParaRPr lang="nl-BE" dirty="0" smtClean="0"/>
          </a:p>
        </p:txBody>
      </p:sp>
      <p:cxnSp>
        <p:nvCxnSpPr>
          <p:cNvPr id="5" name="Rechte verbindingslijn 4"/>
          <p:cNvCxnSpPr/>
          <p:nvPr/>
        </p:nvCxnSpPr>
        <p:spPr>
          <a:xfrm>
            <a:off x="5368833" y="2442754"/>
            <a:ext cx="1593669" cy="13063"/>
          </a:xfrm>
          <a:prstGeom prst="line">
            <a:avLst/>
          </a:prstGeom>
        </p:spPr>
        <p:style>
          <a:lnRef idx="1">
            <a:schemeClr val="dk1"/>
          </a:lnRef>
          <a:fillRef idx="0">
            <a:schemeClr val="dk1"/>
          </a:fillRef>
          <a:effectRef idx="0">
            <a:schemeClr val="dk1"/>
          </a:effectRef>
          <a:fontRef idx="minor">
            <a:schemeClr val="tx1"/>
          </a:fontRef>
        </p:style>
      </p:cxnSp>
      <p:cxnSp>
        <p:nvCxnSpPr>
          <p:cNvPr id="8" name="Rechte verbindingslijn 7"/>
          <p:cNvCxnSpPr/>
          <p:nvPr/>
        </p:nvCxnSpPr>
        <p:spPr>
          <a:xfrm>
            <a:off x="4140926" y="3135086"/>
            <a:ext cx="2860765" cy="26125"/>
          </a:xfrm>
          <a:prstGeom prst="line">
            <a:avLst/>
          </a:prstGeom>
        </p:spPr>
        <p:style>
          <a:lnRef idx="1">
            <a:schemeClr val="dk1"/>
          </a:lnRef>
          <a:fillRef idx="0">
            <a:schemeClr val="dk1"/>
          </a:fillRef>
          <a:effectRef idx="0">
            <a:schemeClr val="dk1"/>
          </a:effectRef>
          <a:fontRef idx="minor">
            <a:schemeClr val="tx1"/>
          </a:fontRef>
        </p:style>
      </p:cxnSp>
      <p:cxnSp>
        <p:nvCxnSpPr>
          <p:cNvPr id="13" name="Rechte verbindingslijn 12"/>
          <p:cNvCxnSpPr/>
          <p:nvPr/>
        </p:nvCxnSpPr>
        <p:spPr>
          <a:xfrm>
            <a:off x="5368833" y="3909588"/>
            <a:ext cx="1593669" cy="13063"/>
          </a:xfrm>
          <a:prstGeom prst="line">
            <a:avLst/>
          </a:prstGeom>
        </p:spPr>
        <p:style>
          <a:lnRef idx="1">
            <a:schemeClr val="dk1"/>
          </a:lnRef>
          <a:fillRef idx="0">
            <a:schemeClr val="dk1"/>
          </a:fillRef>
          <a:effectRef idx="0">
            <a:schemeClr val="dk1"/>
          </a:effectRef>
          <a:fontRef idx="minor">
            <a:schemeClr val="tx1"/>
          </a:fontRef>
        </p:style>
      </p:cxnSp>
      <p:sp>
        <p:nvSpPr>
          <p:cNvPr id="12" name="Tekstvak 11"/>
          <p:cNvSpPr txBox="1"/>
          <p:nvPr/>
        </p:nvSpPr>
        <p:spPr>
          <a:xfrm>
            <a:off x="1066256" y="6045390"/>
            <a:ext cx="10674402" cy="830997"/>
          </a:xfrm>
          <a:prstGeom prst="rect">
            <a:avLst/>
          </a:prstGeom>
          <a:noFill/>
        </p:spPr>
        <p:txBody>
          <a:bodyPr wrap="square" rtlCol="0">
            <a:spAutoFit/>
          </a:bodyPr>
          <a:lstStyle/>
          <a:p>
            <a:r>
              <a:rPr lang="nl-BE" sz="1200" dirty="0" smtClean="0"/>
              <a:t>Bron: Koning Boudewijnstichting, Burgers met </a:t>
            </a:r>
            <a:r>
              <a:rPr lang="nl-BE" sz="1200" dirty="0"/>
              <a:t>Afrikaanse </a:t>
            </a:r>
            <a:r>
              <a:rPr lang="nl-BE" sz="1200" dirty="0" err="1"/>
              <a:t>roots</a:t>
            </a:r>
            <a:r>
              <a:rPr lang="nl-BE" sz="1200" dirty="0" smtClean="0"/>
              <a:t>: een portret van </a:t>
            </a:r>
            <a:r>
              <a:rPr lang="nl-BE" sz="1200" dirty="0"/>
              <a:t>Congolese, </a:t>
            </a:r>
            <a:r>
              <a:rPr lang="nl-BE" sz="1200" dirty="0" smtClean="0"/>
              <a:t>Rwandese en </a:t>
            </a:r>
            <a:r>
              <a:rPr lang="nl-BE" sz="1200" dirty="0"/>
              <a:t>Burundese </a:t>
            </a:r>
            <a:r>
              <a:rPr lang="nl-BE" sz="1200" dirty="0" smtClean="0"/>
              <a:t>Belgen</a:t>
            </a:r>
          </a:p>
          <a:p>
            <a:r>
              <a:rPr lang="nl-BE" sz="1200" dirty="0" smtClean="0"/>
              <a:t>Bron: </a:t>
            </a:r>
            <a:r>
              <a:rPr lang="nl-BE" sz="1200" dirty="0" err="1" smtClean="0"/>
              <a:t>Schoumaker</a:t>
            </a:r>
            <a:r>
              <a:rPr lang="nl-BE" sz="1200" dirty="0"/>
              <a:t>, Bruno ; </a:t>
            </a:r>
            <a:r>
              <a:rPr lang="nl-BE" sz="1200" dirty="0" err="1"/>
              <a:t>Schoonvaere</a:t>
            </a:r>
            <a:r>
              <a:rPr lang="nl-BE" sz="1200" dirty="0"/>
              <a:t>, Quentin. </a:t>
            </a:r>
            <a:r>
              <a:rPr lang="nl-BE" sz="1200" dirty="0" err="1"/>
              <a:t>L’immigration</a:t>
            </a:r>
            <a:r>
              <a:rPr lang="nl-BE" sz="1200" dirty="0"/>
              <a:t> </a:t>
            </a:r>
            <a:r>
              <a:rPr lang="nl-BE" sz="1200" dirty="0" err="1"/>
              <a:t>subsaharienne</a:t>
            </a:r>
            <a:r>
              <a:rPr lang="nl-BE" sz="1200" dirty="0"/>
              <a:t> en </a:t>
            </a:r>
            <a:r>
              <a:rPr lang="nl-BE" sz="1200" dirty="0" err="1"/>
              <a:t>Belgique</a:t>
            </a:r>
            <a:r>
              <a:rPr lang="nl-BE" sz="1200" dirty="0"/>
              <a:t>. </a:t>
            </a:r>
            <a:r>
              <a:rPr lang="nl-BE" sz="1200" dirty="0" err="1"/>
              <a:t>Etat</a:t>
            </a:r>
            <a:r>
              <a:rPr lang="nl-BE" sz="1200" dirty="0"/>
              <a:t> des </a:t>
            </a:r>
            <a:r>
              <a:rPr lang="nl-BE" sz="1200" dirty="0" err="1"/>
              <a:t>lieux</a:t>
            </a:r>
            <a:r>
              <a:rPr lang="nl-BE" sz="1200" dirty="0"/>
              <a:t> et </a:t>
            </a:r>
            <a:r>
              <a:rPr lang="nl-BE" sz="1200" dirty="0" err="1"/>
              <a:t>tendances</a:t>
            </a:r>
            <a:r>
              <a:rPr lang="nl-BE" sz="1200" dirty="0"/>
              <a:t> </a:t>
            </a:r>
            <a:r>
              <a:rPr lang="nl-BE" sz="1200" dirty="0" err="1"/>
              <a:t>récentes</a:t>
            </a:r>
            <a:r>
              <a:rPr lang="nl-BE" sz="1200" dirty="0"/>
              <a:t>. In: </a:t>
            </a:r>
            <a:r>
              <a:rPr lang="nl-BE" sz="1200" dirty="0" err="1"/>
              <a:t>Mazzocchetti</a:t>
            </a:r>
            <a:r>
              <a:rPr lang="nl-BE" sz="1200" dirty="0"/>
              <a:t>, </a:t>
            </a:r>
            <a:r>
              <a:rPr lang="nl-BE" sz="1200" dirty="0" err="1"/>
              <a:t>Jacinthe</a:t>
            </a:r>
            <a:r>
              <a:rPr lang="nl-BE" sz="1200" dirty="0"/>
              <a:t>, </a:t>
            </a:r>
            <a:r>
              <a:rPr lang="nl-BE" sz="1200" dirty="0" err="1"/>
              <a:t>Migrations</a:t>
            </a:r>
            <a:r>
              <a:rPr lang="nl-BE" sz="1200" dirty="0"/>
              <a:t> </a:t>
            </a:r>
            <a:r>
              <a:rPr lang="nl-BE" sz="1200" dirty="0" err="1"/>
              <a:t>subsahariennes</a:t>
            </a:r>
            <a:r>
              <a:rPr lang="nl-BE" sz="1200" dirty="0"/>
              <a:t> et </a:t>
            </a:r>
            <a:r>
              <a:rPr lang="nl-BE" sz="1200" dirty="0" err="1"/>
              <a:t>condition</a:t>
            </a:r>
            <a:r>
              <a:rPr lang="nl-BE" sz="1200" dirty="0"/>
              <a:t> </a:t>
            </a:r>
            <a:r>
              <a:rPr lang="nl-BE" sz="1200" dirty="0" err="1"/>
              <a:t>noire</a:t>
            </a:r>
            <a:r>
              <a:rPr lang="nl-BE" sz="1200" dirty="0"/>
              <a:t> en </a:t>
            </a:r>
            <a:r>
              <a:rPr lang="nl-BE" sz="1200" dirty="0" err="1"/>
              <a:t>Belgique</a:t>
            </a:r>
            <a:r>
              <a:rPr lang="nl-BE" sz="1200" dirty="0"/>
              <a:t>. A la </a:t>
            </a:r>
            <a:r>
              <a:rPr lang="nl-BE" sz="1200" dirty="0" err="1"/>
              <a:t>croisée</a:t>
            </a:r>
            <a:r>
              <a:rPr lang="nl-BE" sz="1200" dirty="0"/>
              <a:t> des </a:t>
            </a:r>
            <a:r>
              <a:rPr lang="nl-BE" sz="1200" dirty="0" err="1"/>
              <a:t>regards</a:t>
            </a:r>
            <a:r>
              <a:rPr lang="nl-BE" sz="1200" dirty="0"/>
              <a:t>, </a:t>
            </a:r>
            <a:r>
              <a:rPr lang="nl-BE" sz="1200" dirty="0" err="1"/>
              <a:t>Academia</a:t>
            </a:r>
            <a:r>
              <a:rPr lang="nl-BE" sz="1200" dirty="0"/>
              <a:t> / </a:t>
            </a:r>
            <a:r>
              <a:rPr lang="nl-BE" sz="1200" dirty="0" err="1"/>
              <a:t>L'Harmattan</a:t>
            </a:r>
            <a:r>
              <a:rPr lang="nl-BE" sz="1200" dirty="0"/>
              <a:t>  : </a:t>
            </a:r>
            <a:r>
              <a:rPr lang="nl-BE" sz="1200" dirty="0" err="1"/>
              <a:t>Louvain</a:t>
            </a:r>
            <a:r>
              <a:rPr lang="nl-BE" sz="1200" dirty="0"/>
              <a:t>-la-</a:t>
            </a:r>
            <a:r>
              <a:rPr lang="nl-BE" sz="1200" dirty="0" err="1"/>
              <a:t>Neuve</a:t>
            </a:r>
            <a:r>
              <a:rPr lang="nl-BE" sz="1200" dirty="0"/>
              <a:t> 2014, p. 65-94 </a:t>
            </a:r>
          </a:p>
        </p:txBody>
      </p:sp>
    </p:spTree>
    <p:extLst>
      <p:ext uri="{BB962C8B-B14F-4D97-AF65-F5344CB8AC3E}">
        <p14:creationId xmlns:p14="http://schemas.microsoft.com/office/powerpoint/2010/main" val="149834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FR" dirty="0" smtClean="0"/>
              <a:t>Brussel, </a:t>
            </a:r>
            <a:r>
              <a:rPr lang="fr-FR" dirty="0" err="1" smtClean="0"/>
              <a:t>een</a:t>
            </a:r>
            <a:r>
              <a:rPr lang="fr-FR" dirty="0" smtClean="0"/>
              <a:t> diverse, maar </a:t>
            </a:r>
            <a:r>
              <a:rPr lang="fr-FR" dirty="0" err="1" smtClean="0"/>
              <a:t>ongelijke</a:t>
            </a:r>
            <a:r>
              <a:rPr lang="fr-FR" dirty="0" smtClean="0"/>
              <a:t> </a:t>
            </a:r>
            <a:r>
              <a:rPr lang="fr-FR" dirty="0" err="1" smtClean="0"/>
              <a:t>stad</a:t>
            </a:r>
            <a:endParaRPr lang="nl-BE" dirty="0"/>
          </a:p>
        </p:txBody>
      </p:sp>
      <p:sp>
        <p:nvSpPr>
          <p:cNvPr id="6" name="Ovaal 5"/>
          <p:cNvSpPr/>
          <p:nvPr/>
        </p:nvSpPr>
        <p:spPr>
          <a:xfrm>
            <a:off x="1860837" y="2000360"/>
            <a:ext cx="988556" cy="988556"/>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BE"/>
          </a:p>
        </p:txBody>
      </p:sp>
      <p:sp>
        <p:nvSpPr>
          <p:cNvPr id="7" name="Tekstvak 6"/>
          <p:cNvSpPr txBox="1"/>
          <p:nvPr/>
        </p:nvSpPr>
        <p:spPr>
          <a:xfrm>
            <a:off x="1860836" y="2132922"/>
            <a:ext cx="1137681" cy="646331"/>
          </a:xfrm>
          <a:prstGeom prst="rect">
            <a:avLst/>
          </a:prstGeom>
          <a:noFill/>
        </p:spPr>
        <p:txBody>
          <a:bodyPr wrap="square" rtlCol="0">
            <a:spAutoFit/>
          </a:bodyPr>
          <a:lstStyle/>
          <a:p>
            <a:r>
              <a:rPr lang="nl-BE" sz="3600" dirty="0" smtClean="0">
                <a:latin typeface="+mj-lt"/>
              </a:rPr>
              <a:t>72%</a:t>
            </a:r>
            <a:endParaRPr lang="nl-BE" sz="3600" dirty="0">
              <a:latin typeface="+mj-lt"/>
            </a:endParaRPr>
          </a:p>
        </p:txBody>
      </p:sp>
      <p:sp>
        <p:nvSpPr>
          <p:cNvPr id="8" name="Tekstvak 7"/>
          <p:cNvSpPr txBox="1"/>
          <p:nvPr/>
        </p:nvSpPr>
        <p:spPr>
          <a:xfrm>
            <a:off x="3166140" y="2308618"/>
            <a:ext cx="6322300" cy="400110"/>
          </a:xfrm>
          <a:prstGeom prst="rect">
            <a:avLst/>
          </a:prstGeom>
          <a:noFill/>
        </p:spPr>
        <p:txBody>
          <a:bodyPr wrap="square" rtlCol="0">
            <a:spAutoFit/>
          </a:bodyPr>
          <a:lstStyle/>
          <a:p>
            <a:r>
              <a:rPr lang="nl-BE" sz="2000" dirty="0" smtClean="0"/>
              <a:t>van de actieve bevolking is van vreemde herkomst </a:t>
            </a:r>
            <a:endParaRPr lang="nl-BE" sz="2000" dirty="0"/>
          </a:p>
        </p:txBody>
      </p:sp>
      <p:sp>
        <p:nvSpPr>
          <p:cNvPr id="15" name="Tekstvak 14"/>
          <p:cNvSpPr txBox="1"/>
          <p:nvPr/>
        </p:nvSpPr>
        <p:spPr>
          <a:xfrm>
            <a:off x="3155320" y="3348261"/>
            <a:ext cx="2077750" cy="707886"/>
          </a:xfrm>
          <a:prstGeom prst="rect">
            <a:avLst/>
          </a:prstGeom>
          <a:noFill/>
        </p:spPr>
        <p:txBody>
          <a:bodyPr wrap="square" rtlCol="0">
            <a:spAutoFit/>
          </a:bodyPr>
          <a:lstStyle/>
          <a:p>
            <a:r>
              <a:rPr lang="nl-BE" sz="4000" dirty="0" smtClean="0">
                <a:latin typeface="+mj-lt"/>
              </a:rPr>
              <a:t>84.430</a:t>
            </a:r>
            <a:endParaRPr lang="nl-BE" sz="3600" dirty="0">
              <a:latin typeface="+mj-lt"/>
            </a:endParaRPr>
          </a:p>
        </p:txBody>
      </p:sp>
      <p:sp>
        <p:nvSpPr>
          <p:cNvPr id="17" name="Tekstvak 16"/>
          <p:cNvSpPr txBox="1"/>
          <p:nvPr/>
        </p:nvSpPr>
        <p:spPr>
          <a:xfrm>
            <a:off x="4953400" y="3545733"/>
            <a:ext cx="6322300" cy="400110"/>
          </a:xfrm>
          <a:prstGeom prst="rect">
            <a:avLst/>
          </a:prstGeom>
          <a:noFill/>
        </p:spPr>
        <p:txBody>
          <a:bodyPr wrap="square" rtlCol="0">
            <a:spAutoFit/>
          </a:bodyPr>
          <a:lstStyle/>
          <a:p>
            <a:r>
              <a:rPr lang="nl-BE" sz="2000" dirty="0" smtClean="0"/>
              <a:t>Brusselaars hebben Afrikaanse roots</a:t>
            </a:r>
            <a:endParaRPr lang="nl-BE" sz="2000" dirty="0"/>
          </a:p>
        </p:txBody>
      </p:sp>
      <p:pic>
        <p:nvPicPr>
          <p:cNvPr id="1026" name="Picture 2" descr="Afbeeldingsresultaat voor africa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254" y="3251027"/>
            <a:ext cx="1164769" cy="1164769"/>
          </a:xfrm>
          <a:prstGeom prst="rect">
            <a:avLst/>
          </a:prstGeom>
          <a:noFill/>
          <a:extLst>
            <a:ext uri="{909E8E84-426E-40dd-AFC4-6F175D3DCCD1}">
              <a14:hiddenFill xmlns="" xmlns:a14="http://schemas.microsoft.com/office/drawing/2010/main">
                <a:solidFill>
                  <a:srgbClr val="FFFFFF"/>
                </a:solidFill>
              </a14:hiddenFill>
            </a:ext>
          </a:extLst>
        </p:spPr>
      </p:pic>
      <p:sp>
        <p:nvSpPr>
          <p:cNvPr id="22" name="Ovaal 21"/>
          <p:cNvSpPr/>
          <p:nvPr/>
        </p:nvSpPr>
        <p:spPr>
          <a:xfrm>
            <a:off x="1860837" y="4758475"/>
            <a:ext cx="988556" cy="988556"/>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BE"/>
          </a:p>
        </p:txBody>
      </p:sp>
      <p:sp>
        <p:nvSpPr>
          <p:cNvPr id="23" name="Tekstvak 22"/>
          <p:cNvSpPr txBox="1"/>
          <p:nvPr/>
        </p:nvSpPr>
        <p:spPr>
          <a:xfrm>
            <a:off x="1860835" y="4929587"/>
            <a:ext cx="1137681" cy="646331"/>
          </a:xfrm>
          <a:prstGeom prst="rect">
            <a:avLst/>
          </a:prstGeom>
          <a:noFill/>
        </p:spPr>
        <p:txBody>
          <a:bodyPr wrap="square" rtlCol="0">
            <a:spAutoFit/>
          </a:bodyPr>
          <a:lstStyle/>
          <a:p>
            <a:r>
              <a:rPr lang="nl-BE" sz="3600" dirty="0" smtClean="0">
                <a:latin typeface="+mj-lt"/>
              </a:rPr>
              <a:t>48%</a:t>
            </a:r>
            <a:endParaRPr lang="nl-BE" sz="3600" dirty="0">
              <a:latin typeface="+mj-lt"/>
            </a:endParaRPr>
          </a:p>
        </p:txBody>
      </p:sp>
      <p:sp>
        <p:nvSpPr>
          <p:cNvPr id="24" name="Tekstvak 23"/>
          <p:cNvSpPr txBox="1"/>
          <p:nvPr/>
        </p:nvSpPr>
        <p:spPr>
          <a:xfrm>
            <a:off x="3166140" y="4996771"/>
            <a:ext cx="8347986" cy="400110"/>
          </a:xfrm>
          <a:prstGeom prst="rect">
            <a:avLst/>
          </a:prstGeom>
          <a:noFill/>
        </p:spPr>
        <p:txBody>
          <a:bodyPr wrap="square" rtlCol="0">
            <a:spAutoFit/>
          </a:bodyPr>
          <a:lstStyle/>
          <a:p>
            <a:r>
              <a:rPr lang="nl-BE" sz="2000" dirty="0" smtClean="0"/>
              <a:t>van </a:t>
            </a:r>
            <a:r>
              <a:rPr lang="nl-BE" sz="2000" smtClean="0"/>
              <a:t>hen werkt, </a:t>
            </a:r>
            <a:r>
              <a:rPr lang="nl-BE" sz="2000" dirty="0" smtClean="0"/>
              <a:t>tegenover 77% van mensen met Belgische origine</a:t>
            </a:r>
            <a:endParaRPr lang="nl-BE" sz="2000" dirty="0"/>
          </a:p>
        </p:txBody>
      </p:sp>
    </p:spTree>
    <p:extLst>
      <p:ext uri="{BB962C8B-B14F-4D97-AF65-F5344CB8AC3E}">
        <p14:creationId xmlns:p14="http://schemas.microsoft.com/office/powerpoint/2010/main" val="485661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FR" dirty="0" smtClean="0"/>
              <a:t>Afro-descendenten in Brussel</a:t>
            </a:r>
            <a:endParaRPr lang="nl-BE" dirty="0"/>
          </a:p>
        </p:txBody>
      </p:sp>
      <p:sp>
        <p:nvSpPr>
          <p:cNvPr id="3" name="Tijdelijke aanduiding voor inhoud 2"/>
          <p:cNvSpPr>
            <a:spLocks noGrp="1"/>
          </p:cNvSpPr>
          <p:nvPr>
            <p:ph idx="1"/>
          </p:nvPr>
        </p:nvSpPr>
        <p:spPr/>
        <p:txBody>
          <a:bodyPr/>
          <a:lstStyle/>
          <a:p>
            <a:pPr lvl="1"/>
            <a:endParaRPr lang="nl-BE" dirty="0" smtClean="0"/>
          </a:p>
          <a:p>
            <a:pPr marL="457200" lvl="1" indent="0">
              <a:buNone/>
            </a:pPr>
            <a:endParaRPr lang="nl-BE" dirty="0"/>
          </a:p>
        </p:txBody>
      </p:sp>
      <p:graphicFrame>
        <p:nvGraphicFramePr>
          <p:cNvPr id="9" name="Grafiek 8"/>
          <p:cNvGraphicFramePr/>
          <p:nvPr>
            <p:extLst/>
          </p:nvPr>
        </p:nvGraphicFramePr>
        <p:xfrm>
          <a:off x="1739900" y="1738566"/>
          <a:ext cx="9494520" cy="32186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2879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1752600" y="1758981"/>
            <a:ext cx="5953125" cy="3648075"/>
          </a:xfrm>
          <a:prstGeom prst="rect">
            <a:avLst/>
          </a:prstGeom>
        </p:spPr>
      </p:pic>
      <p:sp>
        <p:nvSpPr>
          <p:cNvPr id="2" name="Titel 1"/>
          <p:cNvSpPr>
            <a:spLocks noGrp="1"/>
          </p:cNvSpPr>
          <p:nvPr>
            <p:ph type="title"/>
          </p:nvPr>
        </p:nvSpPr>
        <p:spPr/>
        <p:txBody>
          <a:bodyPr>
            <a:normAutofit fontScale="90000"/>
          </a:bodyPr>
          <a:lstStyle/>
          <a:p>
            <a:r>
              <a:rPr lang="nl-BE" dirty="0" smtClean="0"/>
              <a:t>2 op de 3 personen van vreemde origine is Belg</a:t>
            </a:r>
            <a:endParaRPr lang="nl-BE" dirty="0"/>
          </a:p>
        </p:txBody>
      </p:sp>
      <p:sp>
        <p:nvSpPr>
          <p:cNvPr id="11" name="Tekstvak 10"/>
          <p:cNvSpPr txBox="1"/>
          <p:nvPr/>
        </p:nvSpPr>
        <p:spPr>
          <a:xfrm>
            <a:off x="1066256" y="6492938"/>
            <a:ext cx="10674402" cy="276999"/>
          </a:xfrm>
          <a:prstGeom prst="rect">
            <a:avLst/>
          </a:prstGeom>
          <a:noFill/>
        </p:spPr>
        <p:txBody>
          <a:bodyPr wrap="square" rtlCol="0">
            <a:spAutoFit/>
          </a:bodyPr>
          <a:lstStyle/>
          <a:p>
            <a:r>
              <a:rPr lang="nl-BE" sz="1200" dirty="0" smtClean="0"/>
              <a:t>Bron: </a:t>
            </a:r>
            <a:r>
              <a:rPr lang="nl-BE" sz="1200" dirty="0" err="1"/>
              <a:t>Voka</a:t>
            </a:r>
            <a:r>
              <a:rPr lang="nl-BE" sz="1200" dirty="0"/>
              <a:t> (2018), </a:t>
            </a:r>
            <a:r>
              <a:rPr lang="nl-BE" sz="1200" dirty="0" smtClean="0"/>
              <a:t>Migratie </a:t>
            </a:r>
            <a:r>
              <a:rPr lang="nl-BE" sz="1200" dirty="0"/>
              <a:t>en integratie - Remedie voor </a:t>
            </a:r>
            <a:r>
              <a:rPr lang="nl-BE" sz="1200" dirty="0" smtClean="0"/>
              <a:t>een krappe arbeidsmarkt</a:t>
            </a:r>
            <a:endParaRPr lang="nl-BE" dirty="0"/>
          </a:p>
        </p:txBody>
      </p:sp>
    </p:spTree>
    <p:extLst>
      <p:ext uri="{BB962C8B-B14F-4D97-AF65-F5344CB8AC3E}">
        <p14:creationId xmlns:p14="http://schemas.microsoft.com/office/powerpoint/2010/main" val="4292586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fgeronde rechthoek 9"/>
          <p:cNvSpPr/>
          <p:nvPr/>
        </p:nvSpPr>
        <p:spPr>
          <a:xfrm>
            <a:off x="4997641" y="3182931"/>
            <a:ext cx="5858427" cy="652904"/>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BE"/>
          </a:p>
        </p:txBody>
      </p:sp>
      <p:sp>
        <p:nvSpPr>
          <p:cNvPr id="9" name="Ovaal 8"/>
          <p:cNvSpPr/>
          <p:nvPr/>
        </p:nvSpPr>
        <p:spPr>
          <a:xfrm>
            <a:off x="4949621" y="5315921"/>
            <a:ext cx="988556" cy="988556"/>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BE"/>
          </a:p>
        </p:txBody>
      </p:sp>
      <p:sp>
        <p:nvSpPr>
          <p:cNvPr id="2" name="Titel 1"/>
          <p:cNvSpPr>
            <a:spLocks noGrp="1"/>
          </p:cNvSpPr>
          <p:nvPr>
            <p:ph type="title"/>
          </p:nvPr>
        </p:nvSpPr>
        <p:spPr>
          <a:xfrm>
            <a:off x="1752600" y="0"/>
            <a:ext cx="9988058" cy="1016000"/>
          </a:xfrm>
        </p:spPr>
        <p:txBody>
          <a:bodyPr/>
          <a:lstStyle/>
          <a:p>
            <a:r>
              <a:rPr lang="fr-FR" dirty="0" smtClean="0"/>
              <a:t>Socio-</a:t>
            </a:r>
            <a:r>
              <a:rPr lang="fr-FR" dirty="0" err="1" smtClean="0"/>
              <a:t>economische</a:t>
            </a:r>
            <a:r>
              <a:rPr lang="fr-FR" dirty="0" smtClean="0"/>
              <a:t> </a:t>
            </a:r>
            <a:r>
              <a:rPr lang="fr-FR" dirty="0" err="1" smtClean="0"/>
              <a:t>integratie</a:t>
            </a:r>
            <a:endParaRPr lang="nl-BE" dirty="0"/>
          </a:p>
        </p:txBody>
      </p:sp>
      <p:sp>
        <p:nvSpPr>
          <p:cNvPr id="3" name="Tekstvak 2"/>
          <p:cNvSpPr txBox="1"/>
          <p:nvPr/>
        </p:nvSpPr>
        <p:spPr>
          <a:xfrm>
            <a:off x="4949620" y="5448483"/>
            <a:ext cx="1137681" cy="646331"/>
          </a:xfrm>
          <a:prstGeom prst="rect">
            <a:avLst/>
          </a:prstGeom>
          <a:noFill/>
        </p:spPr>
        <p:txBody>
          <a:bodyPr wrap="square" rtlCol="0">
            <a:spAutoFit/>
          </a:bodyPr>
          <a:lstStyle/>
          <a:p>
            <a:r>
              <a:rPr lang="nl-BE" sz="3600" dirty="0" smtClean="0">
                <a:latin typeface="+mj-lt"/>
              </a:rPr>
              <a:t>56%</a:t>
            </a:r>
            <a:endParaRPr lang="nl-BE" sz="3600" dirty="0">
              <a:latin typeface="+mj-lt"/>
            </a:endParaRPr>
          </a:p>
        </p:txBody>
      </p:sp>
      <p:sp>
        <p:nvSpPr>
          <p:cNvPr id="4" name="Tekstvak 3"/>
          <p:cNvSpPr txBox="1"/>
          <p:nvPr/>
        </p:nvSpPr>
        <p:spPr>
          <a:xfrm>
            <a:off x="1752600" y="1604619"/>
            <a:ext cx="6842760" cy="707886"/>
          </a:xfrm>
          <a:prstGeom prst="rect">
            <a:avLst/>
          </a:prstGeom>
          <a:noFill/>
        </p:spPr>
        <p:txBody>
          <a:bodyPr wrap="square" rtlCol="0">
            <a:spAutoFit/>
          </a:bodyPr>
          <a:lstStyle/>
          <a:p>
            <a:r>
              <a:rPr lang="nl-BE" sz="4000" dirty="0" smtClean="0">
                <a:latin typeface="+mj-lt"/>
              </a:rPr>
              <a:t>Werkloosheid</a:t>
            </a:r>
            <a:endParaRPr lang="nl-BE" sz="7200" dirty="0">
              <a:latin typeface="+mj-lt"/>
            </a:endParaRPr>
          </a:p>
        </p:txBody>
      </p:sp>
      <p:sp>
        <p:nvSpPr>
          <p:cNvPr id="5" name="Tekstvak 4"/>
          <p:cNvSpPr txBox="1"/>
          <p:nvPr/>
        </p:nvSpPr>
        <p:spPr>
          <a:xfrm>
            <a:off x="4997641" y="3127949"/>
            <a:ext cx="5663817" cy="707886"/>
          </a:xfrm>
          <a:prstGeom prst="rect">
            <a:avLst/>
          </a:prstGeom>
          <a:noFill/>
        </p:spPr>
        <p:txBody>
          <a:bodyPr wrap="square" rtlCol="0">
            <a:spAutoFit/>
          </a:bodyPr>
          <a:lstStyle/>
          <a:p>
            <a:r>
              <a:rPr lang="nl-BE" sz="4000" dirty="0" smtClean="0">
                <a:latin typeface="+mj-lt"/>
              </a:rPr>
              <a:t>4x hoger</a:t>
            </a:r>
            <a:endParaRPr lang="nl-BE" sz="4000" dirty="0">
              <a:latin typeface="+mj-lt"/>
            </a:endParaRPr>
          </a:p>
        </p:txBody>
      </p:sp>
      <p:sp>
        <p:nvSpPr>
          <p:cNvPr id="12" name="Tekstvak 11"/>
          <p:cNvSpPr txBox="1"/>
          <p:nvPr/>
        </p:nvSpPr>
        <p:spPr>
          <a:xfrm>
            <a:off x="1757776" y="3247508"/>
            <a:ext cx="3251008" cy="523220"/>
          </a:xfrm>
          <a:prstGeom prst="rect">
            <a:avLst/>
          </a:prstGeom>
          <a:noFill/>
        </p:spPr>
        <p:txBody>
          <a:bodyPr wrap="square" rtlCol="0">
            <a:spAutoFit/>
          </a:bodyPr>
          <a:lstStyle/>
          <a:p>
            <a:r>
              <a:rPr lang="nl-BE" sz="2800" dirty="0" smtClean="0"/>
              <a:t>1</a:t>
            </a:r>
            <a:r>
              <a:rPr lang="nl-BE" sz="2800" baseline="30000" dirty="0" smtClean="0"/>
              <a:t>ste</a:t>
            </a:r>
            <a:r>
              <a:rPr lang="nl-BE" sz="2800" dirty="0" smtClean="0"/>
              <a:t> generatie</a:t>
            </a:r>
          </a:p>
        </p:txBody>
      </p:sp>
      <p:sp>
        <p:nvSpPr>
          <p:cNvPr id="13" name="Afgeronde rechthoek 12"/>
          <p:cNvSpPr/>
          <p:nvPr/>
        </p:nvSpPr>
        <p:spPr>
          <a:xfrm>
            <a:off x="4992465" y="4214139"/>
            <a:ext cx="4396739" cy="652904"/>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BE"/>
          </a:p>
        </p:txBody>
      </p:sp>
      <p:sp>
        <p:nvSpPr>
          <p:cNvPr id="14" name="Tekstvak 13"/>
          <p:cNvSpPr txBox="1"/>
          <p:nvPr/>
        </p:nvSpPr>
        <p:spPr>
          <a:xfrm>
            <a:off x="5008784" y="4159862"/>
            <a:ext cx="5663817" cy="707886"/>
          </a:xfrm>
          <a:prstGeom prst="rect">
            <a:avLst/>
          </a:prstGeom>
          <a:noFill/>
        </p:spPr>
        <p:txBody>
          <a:bodyPr wrap="square" rtlCol="0">
            <a:spAutoFit/>
          </a:bodyPr>
          <a:lstStyle/>
          <a:p>
            <a:r>
              <a:rPr lang="nl-BE" sz="4000" dirty="0">
                <a:latin typeface="+mj-lt"/>
              </a:rPr>
              <a:t>3</a:t>
            </a:r>
            <a:r>
              <a:rPr lang="nl-BE" sz="4000" dirty="0" smtClean="0">
                <a:latin typeface="+mj-lt"/>
              </a:rPr>
              <a:t>x hoger</a:t>
            </a:r>
            <a:endParaRPr lang="nl-BE" sz="4000" dirty="0">
              <a:latin typeface="+mj-lt"/>
            </a:endParaRPr>
          </a:p>
        </p:txBody>
      </p:sp>
      <p:sp>
        <p:nvSpPr>
          <p:cNvPr id="15" name="Tekstvak 14"/>
          <p:cNvSpPr txBox="1"/>
          <p:nvPr/>
        </p:nvSpPr>
        <p:spPr>
          <a:xfrm>
            <a:off x="1757776" y="4277786"/>
            <a:ext cx="3251008" cy="523220"/>
          </a:xfrm>
          <a:prstGeom prst="rect">
            <a:avLst/>
          </a:prstGeom>
          <a:noFill/>
        </p:spPr>
        <p:txBody>
          <a:bodyPr wrap="square" rtlCol="0">
            <a:spAutoFit/>
          </a:bodyPr>
          <a:lstStyle/>
          <a:p>
            <a:r>
              <a:rPr lang="nl-BE" sz="2800" dirty="0" smtClean="0"/>
              <a:t>2</a:t>
            </a:r>
            <a:r>
              <a:rPr lang="nl-BE" sz="2800" baseline="30000" dirty="0" smtClean="0"/>
              <a:t>de</a:t>
            </a:r>
            <a:r>
              <a:rPr lang="nl-BE" sz="2800" dirty="0" smtClean="0"/>
              <a:t> generatie</a:t>
            </a:r>
          </a:p>
        </p:txBody>
      </p:sp>
      <p:sp>
        <p:nvSpPr>
          <p:cNvPr id="19" name="Tekstvak 18"/>
          <p:cNvSpPr txBox="1"/>
          <p:nvPr/>
        </p:nvSpPr>
        <p:spPr>
          <a:xfrm>
            <a:off x="1066256" y="6492938"/>
            <a:ext cx="10674402" cy="276999"/>
          </a:xfrm>
          <a:prstGeom prst="rect">
            <a:avLst/>
          </a:prstGeom>
          <a:noFill/>
        </p:spPr>
        <p:txBody>
          <a:bodyPr wrap="square" rtlCol="0">
            <a:spAutoFit/>
          </a:bodyPr>
          <a:lstStyle/>
          <a:p>
            <a:r>
              <a:rPr lang="nl-BE" sz="1200" dirty="0" smtClean="0"/>
              <a:t>Bron: Koning Boudewijnstichting, Burgers met </a:t>
            </a:r>
            <a:r>
              <a:rPr lang="nl-BE" sz="1200" dirty="0"/>
              <a:t>Afrikaanse </a:t>
            </a:r>
            <a:r>
              <a:rPr lang="nl-BE" sz="1200" dirty="0" err="1"/>
              <a:t>roots</a:t>
            </a:r>
            <a:r>
              <a:rPr lang="nl-BE" sz="1200" dirty="0" smtClean="0"/>
              <a:t>: een portret van </a:t>
            </a:r>
            <a:r>
              <a:rPr lang="nl-BE" sz="1200" dirty="0"/>
              <a:t>Congolese, </a:t>
            </a:r>
            <a:r>
              <a:rPr lang="nl-BE" sz="1200" dirty="0" smtClean="0"/>
              <a:t>Rwandese en </a:t>
            </a:r>
            <a:r>
              <a:rPr lang="nl-BE" sz="1200" dirty="0"/>
              <a:t>Burundese </a:t>
            </a:r>
            <a:r>
              <a:rPr lang="nl-BE" sz="1200" dirty="0" smtClean="0"/>
              <a:t>Belgen</a:t>
            </a:r>
            <a:endParaRPr lang="nl-BE" dirty="0"/>
          </a:p>
        </p:txBody>
      </p:sp>
      <p:sp>
        <p:nvSpPr>
          <p:cNvPr id="20" name="Afgeronde rechthoek 19"/>
          <p:cNvSpPr/>
          <p:nvPr/>
        </p:nvSpPr>
        <p:spPr>
          <a:xfrm>
            <a:off x="4992465" y="2333432"/>
            <a:ext cx="1529105" cy="652904"/>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BE"/>
          </a:p>
        </p:txBody>
      </p:sp>
      <p:sp>
        <p:nvSpPr>
          <p:cNvPr id="21" name="Tekstvak 20"/>
          <p:cNvSpPr txBox="1"/>
          <p:nvPr/>
        </p:nvSpPr>
        <p:spPr>
          <a:xfrm>
            <a:off x="1741457" y="2410612"/>
            <a:ext cx="3251008" cy="523220"/>
          </a:xfrm>
          <a:prstGeom prst="rect">
            <a:avLst/>
          </a:prstGeom>
          <a:noFill/>
        </p:spPr>
        <p:txBody>
          <a:bodyPr wrap="square" rtlCol="0">
            <a:spAutoFit/>
          </a:bodyPr>
          <a:lstStyle/>
          <a:p>
            <a:r>
              <a:rPr lang="nl-BE" sz="2800" dirty="0" smtClean="0"/>
              <a:t>Gemiddeld</a:t>
            </a:r>
          </a:p>
        </p:txBody>
      </p:sp>
      <p:sp>
        <p:nvSpPr>
          <p:cNvPr id="23" name="Tekstvak 22"/>
          <p:cNvSpPr txBox="1"/>
          <p:nvPr/>
        </p:nvSpPr>
        <p:spPr>
          <a:xfrm>
            <a:off x="1746633" y="5413864"/>
            <a:ext cx="3446469" cy="707886"/>
          </a:xfrm>
          <a:prstGeom prst="rect">
            <a:avLst/>
          </a:prstGeom>
          <a:noFill/>
        </p:spPr>
        <p:txBody>
          <a:bodyPr wrap="square" rtlCol="0">
            <a:spAutoFit/>
          </a:bodyPr>
          <a:lstStyle/>
          <a:p>
            <a:r>
              <a:rPr lang="nl-BE" sz="4000" dirty="0" smtClean="0">
                <a:latin typeface="+mj-lt"/>
              </a:rPr>
              <a:t>Declassering</a:t>
            </a:r>
            <a:endParaRPr lang="nl-BE" sz="7200" dirty="0">
              <a:latin typeface="+mj-lt"/>
            </a:endParaRPr>
          </a:p>
        </p:txBody>
      </p:sp>
    </p:spTree>
    <p:extLst>
      <p:ext uri="{BB962C8B-B14F-4D97-AF65-F5344CB8AC3E}">
        <p14:creationId xmlns:p14="http://schemas.microsoft.com/office/powerpoint/2010/main" val="14473603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t>&gt;60% </a:t>
            </a:r>
            <a:r>
              <a:rPr lang="fr-FR" dirty="0" err="1" smtClean="0"/>
              <a:t>hooggeschoolden</a:t>
            </a:r>
            <a:endParaRPr lang="nl-BE" dirty="0"/>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761454686"/>
              </p:ext>
            </p:extLst>
          </p:nvPr>
        </p:nvGraphicFramePr>
        <p:xfrm>
          <a:off x="1752600" y="1738313"/>
          <a:ext cx="9988550" cy="4433887"/>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vak 1"/>
          <p:cNvSpPr txBox="1"/>
          <p:nvPr/>
        </p:nvSpPr>
        <p:spPr>
          <a:xfrm>
            <a:off x="2178147" y="3348586"/>
            <a:ext cx="2928425" cy="121333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l-BE" sz="1800" dirty="0" smtClean="0"/>
              <a:t>&gt; 60% hooggeschoold</a:t>
            </a:r>
          </a:p>
          <a:p>
            <a:endParaRPr lang="nl-BE" sz="1800" dirty="0" smtClean="0"/>
          </a:p>
          <a:p>
            <a:r>
              <a:rPr lang="nl-BE" sz="1800" dirty="0" smtClean="0"/>
              <a:t>Meer dan het Belgische gemiddelde (33%)</a:t>
            </a:r>
          </a:p>
          <a:p>
            <a:endParaRPr lang="nl-BE" sz="1800" dirty="0"/>
          </a:p>
          <a:p>
            <a:endParaRPr lang="nl-BE" sz="1800" dirty="0" smtClean="0"/>
          </a:p>
          <a:p>
            <a:endParaRPr lang="nl-BE" sz="1800" dirty="0"/>
          </a:p>
          <a:p>
            <a:endParaRPr lang="nl-BE" sz="1800" dirty="0"/>
          </a:p>
        </p:txBody>
      </p:sp>
      <p:sp>
        <p:nvSpPr>
          <p:cNvPr id="5" name="Tekstvak 4"/>
          <p:cNvSpPr txBox="1"/>
          <p:nvPr/>
        </p:nvSpPr>
        <p:spPr>
          <a:xfrm>
            <a:off x="1066256" y="6492938"/>
            <a:ext cx="10674402" cy="276999"/>
          </a:xfrm>
          <a:prstGeom prst="rect">
            <a:avLst/>
          </a:prstGeom>
          <a:noFill/>
        </p:spPr>
        <p:txBody>
          <a:bodyPr wrap="square" rtlCol="0">
            <a:spAutoFit/>
          </a:bodyPr>
          <a:lstStyle/>
          <a:p>
            <a:r>
              <a:rPr lang="nl-BE" sz="1200" dirty="0" smtClean="0"/>
              <a:t>Bron: Koning Boudewijnstichting, Burgers met </a:t>
            </a:r>
            <a:r>
              <a:rPr lang="nl-BE" sz="1200" dirty="0"/>
              <a:t>Afrikaanse </a:t>
            </a:r>
            <a:r>
              <a:rPr lang="nl-BE" sz="1200" dirty="0" err="1"/>
              <a:t>roots</a:t>
            </a:r>
            <a:r>
              <a:rPr lang="nl-BE" sz="1200" dirty="0" smtClean="0"/>
              <a:t>: een portret van </a:t>
            </a:r>
            <a:r>
              <a:rPr lang="nl-BE" sz="1200" dirty="0"/>
              <a:t>Congolese, </a:t>
            </a:r>
            <a:r>
              <a:rPr lang="nl-BE" sz="1200" dirty="0" smtClean="0"/>
              <a:t>Rwandese en </a:t>
            </a:r>
            <a:r>
              <a:rPr lang="nl-BE" sz="1200" dirty="0"/>
              <a:t>Burundese </a:t>
            </a:r>
            <a:r>
              <a:rPr lang="nl-BE" sz="1200" dirty="0" smtClean="0"/>
              <a:t>Belgen</a:t>
            </a:r>
            <a:endParaRPr lang="nl-BE" dirty="0"/>
          </a:p>
        </p:txBody>
      </p:sp>
    </p:spTree>
    <p:extLst>
      <p:ext uri="{BB962C8B-B14F-4D97-AF65-F5344CB8AC3E}">
        <p14:creationId xmlns:p14="http://schemas.microsoft.com/office/powerpoint/2010/main" val="28763669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FR" dirty="0" smtClean="0"/>
              <a:t>1 op 3 </a:t>
            </a:r>
            <a:r>
              <a:rPr lang="fr-FR" dirty="0" err="1" smtClean="0"/>
              <a:t>heeft</a:t>
            </a:r>
            <a:r>
              <a:rPr lang="fr-FR" dirty="0" smtClean="0"/>
              <a:t> </a:t>
            </a:r>
            <a:r>
              <a:rPr lang="fr-FR" dirty="0" err="1" smtClean="0"/>
              <a:t>een</a:t>
            </a:r>
            <a:r>
              <a:rPr lang="fr-FR" dirty="0" smtClean="0"/>
              <a:t> niet-</a:t>
            </a:r>
            <a:r>
              <a:rPr lang="fr-FR" dirty="0" err="1" smtClean="0"/>
              <a:t>erkend</a:t>
            </a:r>
            <a:r>
              <a:rPr lang="fr-FR" dirty="0" smtClean="0"/>
              <a:t> </a:t>
            </a:r>
            <a:r>
              <a:rPr lang="fr-FR" dirty="0" err="1" smtClean="0"/>
              <a:t>diploma</a:t>
            </a:r>
            <a:endParaRPr lang="nl-BE" dirty="0"/>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2972785915"/>
              </p:ext>
            </p:extLst>
          </p:nvPr>
        </p:nvGraphicFramePr>
        <p:xfrm>
          <a:off x="1752600" y="1738313"/>
          <a:ext cx="9988550" cy="4433887"/>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vak 3"/>
          <p:cNvSpPr txBox="1"/>
          <p:nvPr/>
        </p:nvSpPr>
        <p:spPr>
          <a:xfrm>
            <a:off x="1066256" y="6492938"/>
            <a:ext cx="10674402" cy="276999"/>
          </a:xfrm>
          <a:prstGeom prst="rect">
            <a:avLst/>
          </a:prstGeom>
          <a:noFill/>
        </p:spPr>
        <p:txBody>
          <a:bodyPr wrap="square" rtlCol="0">
            <a:spAutoFit/>
          </a:bodyPr>
          <a:lstStyle/>
          <a:p>
            <a:r>
              <a:rPr lang="nl-BE" sz="1200" dirty="0" smtClean="0"/>
              <a:t>Bron: Koning Boudewijnstichting, Burgers met </a:t>
            </a:r>
            <a:r>
              <a:rPr lang="nl-BE" sz="1200" dirty="0"/>
              <a:t>Afrikaanse </a:t>
            </a:r>
            <a:r>
              <a:rPr lang="nl-BE" sz="1200" dirty="0" err="1"/>
              <a:t>roots</a:t>
            </a:r>
            <a:r>
              <a:rPr lang="nl-BE" sz="1200" dirty="0" smtClean="0"/>
              <a:t>: een portret van </a:t>
            </a:r>
            <a:r>
              <a:rPr lang="nl-BE" sz="1200" dirty="0"/>
              <a:t>Congolese, </a:t>
            </a:r>
            <a:r>
              <a:rPr lang="nl-BE" sz="1200" dirty="0" smtClean="0"/>
              <a:t>Rwandese en </a:t>
            </a:r>
            <a:r>
              <a:rPr lang="nl-BE" sz="1200" dirty="0"/>
              <a:t>Burundese </a:t>
            </a:r>
            <a:r>
              <a:rPr lang="nl-BE" sz="1200" dirty="0" smtClean="0"/>
              <a:t>Belgen</a:t>
            </a:r>
            <a:endParaRPr lang="nl-BE" dirty="0"/>
          </a:p>
        </p:txBody>
      </p:sp>
    </p:spTree>
    <p:extLst>
      <p:ext uri="{BB962C8B-B14F-4D97-AF65-F5344CB8AC3E}">
        <p14:creationId xmlns:p14="http://schemas.microsoft.com/office/powerpoint/2010/main" val="37309236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Impact niet-erkenning diploma’s</a:t>
            </a:r>
            <a:endParaRPr lang="nl-BE" dirty="0"/>
          </a:p>
        </p:txBody>
      </p:sp>
      <p:sp>
        <p:nvSpPr>
          <p:cNvPr id="11" name="Tekstvak 10"/>
          <p:cNvSpPr txBox="1"/>
          <p:nvPr/>
        </p:nvSpPr>
        <p:spPr>
          <a:xfrm>
            <a:off x="1066256" y="6492938"/>
            <a:ext cx="10674402" cy="276999"/>
          </a:xfrm>
          <a:prstGeom prst="rect">
            <a:avLst/>
          </a:prstGeom>
          <a:noFill/>
        </p:spPr>
        <p:txBody>
          <a:bodyPr wrap="square" rtlCol="0">
            <a:spAutoFit/>
          </a:bodyPr>
          <a:lstStyle/>
          <a:p>
            <a:r>
              <a:rPr lang="nl-BE" sz="1200" dirty="0" smtClean="0"/>
              <a:t>Bron: </a:t>
            </a:r>
            <a:r>
              <a:rPr lang="nl-BE" sz="1200" dirty="0"/>
              <a:t>Actiris (2019), Buitenlandse </a:t>
            </a:r>
            <a:r>
              <a:rPr lang="nl-BE" sz="1200" dirty="0" err="1"/>
              <a:t>roots</a:t>
            </a:r>
            <a:r>
              <a:rPr lang="nl-BE" sz="1200" dirty="0"/>
              <a:t>: een obstakel op weg naar werk</a:t>
            </a:r>
          </a:p>
        </p:txBody>
      </p:sp>
      <p:pic>
        <p:nvPicPr>
          <p:cNvPr id="3" name="Afbeelding 2"/>
          <p:cNvPicPr>
            <a:picLocks noChangeAspect="1"/>
          </p:cNvPicPr>
          <p:nvPr/>
        </p:nvPicPr>
        <p:blipFill>
          <a:blip r:embed="rId2"/>
          <a:stretch>
            <a:fillRect/>
          </a:stretch>
        </p:blipFill>
        <p:spPr>
          <a:xfrm>
            <a:off x="1752600" y="2380223"/>
            <a:ext cx="6805246" cy="3791978"/>
          </a:xfrm>
          <a:prstGeom prst="rect">
            <a:avLst/>
          </a:prstGeom>
        </p:spPr>
      </p:pic>
      <p:sp>
        <p:nvSpPr>
          <p:cNvPr id="4" name="Rechthoek 3"/>
          <p:cNvSpPr/>
          <p:nvPr/>
        </p:nvSpPr>
        <p:spPr>
          <a:xfrm>
            <a:off x="1752600" y="1560566"/>
            <a:ext cx="9478108" cy="646331"/>
          </a:xfrm>
          <a:prstGeom prst="rect">
            <a:avLst/>
          </a:prstGeom>
        </p:spPr>
        <p:txBody>
          <a:bodyPr wrap="square">
            <a:spAutoFit/>
          </a:bodyPr>
          <a:lstStyle/>
          <a:p>
            <a:r>
              <a:rPr lang="nl-BE" dirty="0">
                <a:solidFill>
                  <a:srgbClr val="000000"/>
                </a:solidFill>
              </a:rPr>
              <a:t>De niet-erkenning van buitenlandse diploma’s heeft de grootste impact op Brusselse werkzoekenden van Sub-</a:t>
            </a:r>
            <a:r>
              <a:rPr lang="nl-BE" dirty="0" err="1">
                <a:solidFill>
                  <a:srgbClr val="000000"/>
                </a:solidFill>
              </a:rPr>
              <a:t>Saharaanse</a:t>
            </a:r>
            <a:r>
              <a:rPr lang="nl-BE" dirty="0">
                <a:solidFill>
                  <a:srgbClr val="000000"/>
                </a:solidFill>
              </a:rPr>
              <a:t> </a:t>
            </a:r>
            <a:r>
              <a:rPr lang="nl-BE" dirty="0" smtClean="0">
                <a:solidFill>
                  <a:srgbClr val="000000"/>
                </a:solidFill>
              </a:rPr>
              <a:t>oorsprong.</a:t>
            </a:r>
            <a:endParaRPr lang="nl-BE" dirty="0"/>
          </a:p>
        </p:txBody>
      </p:sp>
    </p:spTree>
    <p:extLst>
      <p:ext uri="{BB962C8B-B14F-4D97-AF65-F5344CB8AC3E}">
        <p14:creationId xmlns:p14="http://schemas.microsoft.com/office/powerpoint/2010/main" val="18483502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52600" y="0"/>
            <a:ext cx="10000758" cy="983657"/>
          </a:xfrm>
        </p:spPr>
        <p:txBody>
          <a:bodyPr>
            <a:normAutofit/>
          </a:bodyPr>
          <a:lstStyle/>
          <a:p>
            <a:r>
              <a:rPr lang="nl-BE" sz="3600" dirty="0" smtClean="0"/>
              <a:t>Impact niet-erkenning diploma op werkloosheid</a:t>
            </a:r>
            <a:endParaRPr lang="nl-BE" sz="3600" dirty="0"/>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1149568318"/>
              </p:ext>
            </p:extLst>
          </p:nvPr>
        </p:nvGraphicFramePr>
        <p:xfrm>
          <a:off x="1752600" y="1738313"/>
          <a:ext cx="9988550" cy="4433887"/>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vak 3"/>
          <p:cNvSpPr txBox="1"/>
          <p:nvPr/>
        </p:nvSpPr>
        <p:spPr>
          <a:xfrm>
            <a:off x="1066256" y="6492938"/>
            <a:ext cx="10674402" cy="276999"/>
          </a:xfrm>
          <a:prstGeom prst="rect">
            <a:avLst/>
          </a:prstGeom>
          <a:noFill/>
        </p:spPr>
        <p:txBody>
          <a:bodyPr wrap="square" rtlCol="0">
            <a:spAutoFit/>
          </a:bodyPr>
          <a:lstStyle/>
          <a:p>
            <a:r>
              <a:rPr lang="nl-BE" sz="1200" dirty="0" smtClean="0"/>
              <a:t>Bron: Koning Boudewijnstichting, Burgers met </a:t>
            </a:r>
            <a:r>
              <a:rPr lang="nl-BE" sz="1200" dirty="0"/>
              <a:t>Afrikaanse </a:t>
            </a:r>
            <a:r>
              <a:rPr lang="nl-BE" sz="1200" dirty="0" err="1"/>
              <a:t>roots</a:t>
            </a:r>
            <a:r>
              <a:rPr lang="nl-BE" sz="1200" dirty="0" smtClean="0"/>
              <a:t>: een portret van </a:t>
            </a:r>
            <a:r>
              <a:rPr lang="nl-BE" sz="1200" dirty="0"/>
              <a:t>Congolese, </a:t>
            </a:r>
            <a:r>
              <a:rPr lang="nl-BE" sz="1200" dirty="0" smtClean="0"/>
              <a:t>Rwandese en </a:t>
            </a:r>
            <a:r>
              <a:rPr lang="nl-BE" sz="1200" dirty="0"/>
              <a:t>Burundese </a:t>
            </a:r>
            <a:r>
              <a:rPr lang="nl-BE" sz="1200" dirty="0" smtClean="0"/>
              <a:t>Belgen</a:t>
            </a:r>
            <a:endParaRPr lang="nl-BE" dirty="0"/>
          </a:p>
        </p:txBody>
      </p:sp>
    </p:spTree>
    <p:extLst>
      <p:ext uri="{BB962C8B-B14F-4D97-AF65-F5344CB8AC3E}">
        <p14:creationId xmlns:p14="http://schemas.microsoft.com/office/powerpoint/2010/main" val="2791542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4"/>
          </p:nvPr>
        </p:nvSpPr>
        <p:spPr>
          <a:xfrm>
            <a:off x="2528888" y="5081451"/>
            <a:ext cx="7315200" cy="938349"/>
          </a:xfrm>
        </p:spPr>
        <p:txBody>
          <a:bodyPr/>
          <a:lstStyle/>
          <a:p>
            <a:pPr algn="ctr"/>
            <a:r>
              <a:rPr lang="nl-BE" dirty="0" smtClean="0"/>
              <a:t>Innovatief tewerkstellingsproject</a:t>
            </a:r>
          </a:p>
          <a:p>
            <a:pPr algn="ctr"/>
            <a:r>
              <a:rPr lang="nl-BE" dirty="0" smtClean="0"/>
              <a:t>voor Afro-descendenten</a:t>
            </a:r>
            <a:endParaRPr lang="fr-FR" dirty="0" smtClean="0"/>
          </a:p>
          <a:p>
            <a:endParaRPr lang="nl-BE" dirty="0"/>
          </a:p>
        </p:txBody>
      </p:sp>
      <p:sp>
        <p:nvSpPr>
          <p:cNvPr id="3" name="Tijdelijke aanduiding voor tekst 2"/>
          <p:cNvSpPr>
            <a:spLocks noGrp="1"/>
          </p:cNvSpPr>
          <p:nvPr>
            <p:ph type="body" sz="quarter" idx="13"/>
          </p:nvPr>
        </p:nvSpPr>
        <p:spPr>
          <a:xfrm>
            <a:off x="2528888" y="3526944"/>
            <a:ext cx="7315200" cy="964290"/>
          </a:xfrm>
        </p:spPr>
        <p:txBody>
          <a:bodyPr/>
          <a:lstStyle/>
          <a:p>
            <a:r>
              <a:rPr lang="nl-BE" sz="7800" dirty="0" smtClean="0"/>
              <a:t>Job@uBuntu</a:t>
            </a:r>
            <a:endParaRPr lang="nl-BE" sz="7800" dirty="0"/>
          </a:p>
        </p:txBody>
      </p:sp>
    </p:spTree>
    <p:extLst>
      <p:ext uri="{BB962C8B-B14F-4D97-AF65-F5344CB8AC3E}">
        <p14:creationId xmlns:p14="http://schemas.microsoft.com/office/powerpoint/2010/main" val="1351243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52600" y="0"/>
            <a:ext cx="10000758" cy="983657"/>
          </a:xfrm>
        </p:spPr>
        <p:txBody>
          <a:bodyPr>
            <a:normAutofit/>
          </a:bodyPr>
          <a:lstStyle/>
          <a:p>
            <a:r>
              <a:rPr lang="nl-BE" sz="3600" dirty="0" smtClean="0"/>
              <a:t>Impact niet-erkenning diploma op declassering</a:t>
            </a:r>
            <a:endParaRPr lang="nl-BE" sz="3600" dirty="0"/>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4075163161"/>
              </p:ext>
            </p:extLst>
          </p:nvPr>
        </p:nvGraphicFramePr>
        <p:xfrm>
          <a:off x="1752600" y="1738313"/>
          <a:ext cx="9988550" cy="4433887"/>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vak 3"/>
          <p:cNvSpPr txBox="1"/>
          <p:nvPr/>
        </p:nvSpPr>
        <p:spPr>
          <a:xfrm>
            <a:off x="1066256" y="6492938"/>
            <a:ext cx="10674402" cy="276999"/>
          </a:xfrm>
          <a:prstGeom prst="rect">
            <a:avLst/>
          </a:prstGeom>
          <a:noFill/>
        </p:spPr>
        <p:txBody>
          <a:bodyPr wrap="square" rtlCol="0">
            <a:spAutoFit/>
          </a:bodyPr>
          <a:lstStyle/>
          <a:p>
            <a:r>
              <a:rPr lang="nl-BE" sz="1200" dirty="0" smtClean="0"/>
              <a:t>Bron: Koning Boudewijnstichting, Burgers met </a:t>
            </a:r>
            <a:r>
              <a:rPr lang="nl-BE" sz="1200" dirty="0"/>
              <a:t>Afrikaanse </a:t>
            </a:r>
            <a:r>
              <a:rPr lang="nl-BE" sz="1200" dirty="0" err="1"/>
              <a:t>roots</a:t>
            </a:r>
            <a:r>
              <a:rPr lang="nl-BE" sz="1200" dirty="0" smtClean="0"/>
              <a:t>: een portret van </a:t>
            </a:r>
            <a:r>
              <a:rPr lang="nl-BE" sz="1200" dirty="0"/>
              <a:t>Congolese, </a:t>
            </a:r>
            <a:r>
              <a:rPr lang="nl-BE" sz="1200" dirty="0" smtClean="0"/>
              <a:t>Rwandese en </a:t>
            </a:r>
            <a:r>
              <a:rPr lang="nl-BE" sz="1200" dirty="0"/>
              <a:t>Burundese </a:t>
            </a:r>
            <a:r>
              <a:rPr lang="nl-BE" sz="1200" dirty="0" smtClean="0"/>
              <a:t>Belgen</a:t>
            </a:r>
            <a:endParaRPr lang="nl-BE" dirty="0"/>
          </a:p>
        </p:txBody>
      </p:sp>
    </p:spTree>
    <p:extLst>
      <p:ext uri="{BB962C8B-B14F-4D97-AF65-F5344CB8AC3E}">
        <p14:creationId xmlns:p14="http://schemas.microsoft.com/office/powerpoint/2010/main" val="4103309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52600" y="0"/>
            <a:ext cx="10000758" cy="983657"/>
          </a:xfrm>
        </p:spPr>
        <p:txBody>
          <a:bodyPr>
            <a:normAutofit/>
          </a:bodyPr>
          <a:lstStyle/>
          <a:p>
            <a:r>
              <a:rPr lang="nl-BE" dirty="0" err="1" smtClean="0"/>
              <a:t>Etnostratificatie</a:t>
            </a:r>
            <a:r>
              <a:rPr lang="nl-BE" dirty="0" smtClean="0"/>
              <a:t> - vrouwen</a:t>
            </a:r>
            <a:endParaRPr lang="nl-BE" dirty="0"/>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3230760681"/>
              </p:ext>
            </p:extLst>
          </p:nvPr>
        </p:nvGraphicFramePr>
        <p:xfrm>
          <a:off x="1752600" y="1738313"/>
          <a:ext cx="9988550" cy="4433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vak 3"/>
          <p:cNvSpPr txBox="1"/>
          <p:nvPr/>
        </p:nvSpPr>
        <p:spPr>
          <a:xfrm>
            <a:off x="1066256" y="6492938"/>
            <a:ext cx="10674402" cy="276999"/>
          </a:xfrm>
          <a:prstGeom prst="rect">
            <a:avLst/>
          </a:prstGeom>
          <a:noFill/>
        </p:spPr>
        <p:txBody>
          <a:bodyPr wrap="square" rtlCol="0">
            <a:spAutoFit/>
          </a:bodyPr>
          <a:lstStyle/>
          <a:p>
            <a:r>
              <a:rPr lang="nl-BE" sz="1200" dirty="0" smtClean="0"/>
              <a:t>Bron: Koning Boudewijnstichting, Burgers met </a:t>
            </a:r>
            <a:r>
              <a:rPr lang="nl-BE" sz="1200" dirty="0"/>
              <a:t>Afrikaanse </a:t>
            </a:r>
            <a:r>
              <a:rPr lang="nl-BE" sz="1200" dirty="0" err="1"/>
              <a:t>roots</a:t>
            </a:r>
            <a:r>
              <a:rPr lang="nl-BE" sz="1200" dirty="0" smtClean="0"/>
              <a:t>: een portret van </a:t>
            </a:r>
            <a:r>
              <a:rPr lang="nl-BE" sz="1200" dirty="0"/>
              <a:t>Congolese, </a:t>
            </a:r>
            <a:r>
              <a:rPr lang="nl-BE" sz="1200" dirty="0" smtClean="0"/>
              <a:t>Rwandese en </a:t>
            </a:r>
            <a:r>
              <a:rPr lang="nl-BE" sz="1200" dirty="0"/>
              <a:t>Burundese </a:t>
            </a:r>
            <a:r>
              <a:rPr lang="nl-BE" sz="1200" dirty="0" smtClean="0"/>
              <a:t>Belgen</a:t>
            </a:r>
            <a:endParaRPr lang="nl-BE" dirty="0"/>
          </a:p>
        </p:txBody>
      </p:sp>
    </p:spTree>
    <p:extLst>
      <p:ext uri="{BB962C8B-B14F-4D97-AF65-F5344CB8AC3E}">
        <p14:creationId xmlns:p14="http://schemas.microsoft.com/office/powerpoint/2010/main" val="33139265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52600" y="0"/>
            <a:ext cx="10000758" cy="983657"/>
          </a:xfrm>
        </p:spPr>
        <p:txBody>
          <a:bodyPr>
            <a:normAutofit/>
          </a:bodyPr>
          <a:lstStyle/>
          <a:p>
            <a:r>
              <a:rPr lang="nl-BE" dirty="0" err="1" smtClean="0"/>
              <a:t>Etnostratificatie</a:t>
            </a:r>
            <a:r>
              <a:rPr lang="nl-BE" dirty="0" smtClean="0"/>
              <a:t> - mannen</a:t>
            </a:r>
            <a:endParaRPr lang="nl-BE" dirty="0"/>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3187042238"/>
              </p:ext>
            </p:extLst>
          </p:nvPr>
        </p:nvGraphicFramePr>
        <p:xfrm>
          <a:off x="1752600" y="1738313"/>
          <a:ext cx="9988550" cy="4433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vak 3"/>
          <p:cNvSpPr txBox="1"/>
          <p:nvPr/>
        </p:nvSpPr>
        <p:spPr>
          <a:xfrm>
            <a:off x="1066256" y="6492938"/>
            <a:ext cx="10674402" cy="276999"/>
          </a:xfrm>
          <a:prstGeom prst="rect">
            <a:avLst/>
          </a:prstGeom>
          <a:noFill/>
        </p:spPr>
        <p:txBody>
          <a:bodyPr wrap="square" rtlCol="0">
            <a:spAutoFit/>
          </a:bodyPr>
          <a:lstStyle/>
          <a:p>
            <a:r>
              <a:rPr lang="nl-BE" sz="1200" dirty="0" smtClean="0"/>
              <a:t>Bron: Koning Boudewijnstichting, Burgers met </a:t>
            </a:r>
            <a:r>
              <a:rPr lang="nl-BE" sz="1200" dirty="0"/>
              <a:t>Afrikaanse </a:t>
            </a:r>
            <a:r>
              <a:rPr lang="nl-BE" sz="1200" dirty="0" err="1"/>
              <a:t>roots</a:t>
            </a:r>
            <a:r>
              <a:rPr lang="nl-BE" sz="1200" dirty="0" smtClean="0"/>
              <a:t>: een portret van </a:t>
            </a:r>
            <a:r>
              <a:rPr lang="nl-BE" sz="1200" dirty="0"/>
              <a:t>Congolese, </a:t>
            </a:r>
            <a:r>
              <a:rPr lang="nl-BE" sz="1200" dirty="0" smtClean="0"/>
              <a:t>Rwandese en </a:t>
            </a:r>
            <a:r>
              <a:rPr lang="nl-BE" sz="1200" dirty="0"/>
              <a:t>Burundese </a:t>
            </a:r>
            <a:r>
              <a:rPr lang="nl-BE" sz="1200" dirty="0" smtClean="0"/>
              <a:t>Belgen</a:t>
            </a:r>
            <a:endParaRPr lang="nl-BE" dirty="0"/>
          </a:p>
        </p:txBody>
      </p:sp>
    </p:spTree>
    <p:extLst>
      <p:ext uri="{BB962C8B-B14F-4D97-AF65-F5344CB8AC3E}">
        <p14:creationId xmlns:p14="http://schemas.microsoft.com/office/powerpoint/2010/main" val="3808373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Jeugdwerkloosheid in Brussel</a:t>
            </a:r>
            <a:endParaRPr lang="nl-BE" dirty="0"/>
          </a:p>
        </p:txBody>
      </p:sp>
      <p:pic>
        <p:nvPicPr>
          <p:cNvPr id="3" name="Afbeelding 2"/>
          <p:cNvPicPr>
            <a:picLocks noChangeAspect="1"/>
          </p:cNvPicPr>
          <p:nvPr/>
        </p:nvPicPr>
        <p:blipFill rotWithShape="1">
          <a:blip r:embed="rId2"/>
          <a:srcRect b="2667"/>
          <a:stretch/>
        </p:blipFill>
        <p:spPr>
          <a:xfrm>
            <a:off x="1912620" y="1831656"/>
            <a:ext cx="794416" cy="1249068"/>
          </a:xfrm>
          <a:prstGeom prst="rect">
            <a:avLst/>
          </a:prstGeom>
        </p:spPr>
      </p:pic>
      <p:sp>
        <p:nvSpPr>
          <p:cNvPr id="4" name="Tekstvak 3"/>
          <p:cNvSpPr txBox="1"/>
          <p:nvPr/>
        </p:nvSpPr>
        <p:spPr>
          <a:xfrm>
            <a:off x="3065750" y="1848333"/>
            <a:ext cx="1660944" cy="769441"/>
          </a:xfrm>
          <a:prstGeom prst="rect">
            <a:avLst/>
          </a:prstGeom>
          <a:noFill/>
        </p:spPr>
        <p:txBody>
          <a:bodyPr wrap="square" rtlCol="0">
            <a:spAutoFit/>
          </a:bodyPr>
          <a:lstStyle/>
          <a:p>
            <a:r>
              <a:rPr lang="nl-BE" sz="4400" dirty="0">
                <a:latin typeface="+mj-lt"/>
              </a:rPr>
              <a:t>9.262</a:t>
            </a:r>
          </a:p>
        </p:txBody>
      </p:sp>
      <p:sp>
        <p:nvSpPr>
          <p:cNvPr id="5" name="Tekstvak 4"/>
          <p:cNvSpPr txBox="1"/>
          <p:nvPr/>
        </p:nvSpPr>
        <p:spPr>
          <a:xfrm>
            <a:off x="4863830" y="2050792"/>
            <a:ext cx="4261449" cy="400110"/>
          </a:xfrm>
          <a:prstGeom prst="rect">
            <a:avLst/>
          </a:prstGeom>
          <a:noFill/>
        </p:spPr>
        <p:txBody>
          <a:bodyPr wrap="square" rtlCol="0">
            <a:spAutoFit/>
          </a:bodyPr>
          <a:lstStyle/>
          <a:p>
            <a:r>
              <a:rPr lang="nl-BE" sz="2000" dirty="0" smtClean="0"/>
              <a:t>werkloze jongeren (sept 2019)</a:t>
            </a:r>
            <a:endParaRPr lang="nl-BE" sz="2000" dirty="0"/>
          </a:p>
        </p:txBody>
      </p:sp>
      <p:sp>
        <p:nvSpPr>
          <p:cNvPr id="6" name="Rechthoek 5"/>
          <p:cNvSpPr/>
          <p:nvPr/>
        </p:nvSpPr>
        <p:spPr>
          <a:xfrm>
            <a:off x="3152224" y="2468034"/>
            <a:ext cx="1675459" cy="769441"/>
          </a:xfrm>
          <a:prstGeom prst="rect">
            <a:avLst/>
          </a:prstGeom>
        </p:spPr>
        <p:txBody>
          <a:bodyPr wrap="none">
            <a:spAutoFit/>
          </a:bodyPr>
          <a:lstStyle/>
          <a:p>
            <a:r>
              <a:rPr lang="nl-BE" sz="4400" dirty="0">
                <a:solidFill>
                  <a:srgbClr val="000000"/>
                </a:solidFill>
                <a:latin typeface="+mj-lt"/>
              </a:rPr>
              <a:t>25,3</a:t>
            </a:r>
            <a:r>
              <a:rPr lang="nl-BE" sz="4000" dirty="0">
                <a:solidFill>
                  <a:srgbClr val="000000"/>
                </a:solidFill>
                <a:latin typeface="+mj-lt"/>
              </a:rPr>
              <a:t>%</a:t>
            </a:r>
            <a:endParaRPr lang="nl-BE" sz="4000" dirty="0">
              <a:latin typeface="+mj-lt"/>
            </a:endParaRPr>
          </a:p>
        </p:txBody>
      </p:sp>
      <p:sp>
        <p:nvSpPr>
          <p:cNvPr id="7" name="Tekstvak 6"/>
          <p:cNvSpPr txBox="1"/>
          <p:nvPr/>
        </p:nvSpPr>
        <p:spPr>
          <a:xfrm>
            <a:off x="4863830" y="2680614"/>
            <a:ext cx="5175520" cy="400110"/>
          </a:xfrm>
          <a:prstGeom prst="rect">
            <a:avLst/>
          </a:prstGeom>
          <a:noFill/>
        </p:spPr>
        <p:txBody>
          <a:bodyPr wrap="square" rtlCol="0">
            <a:spAutoFit/>
          </a:bodyPr>
          <a:lstStyle/>
          <a:p>
            <a:r>
              <a:rPr lang="nl-BE" sz="2000" dirty="0" smtClean="0"/>
              <a:t>Jeugdwerkloosheidsgraad (sept 2019)</a:t>
            </a:r>
            <a:endParaRPr lang="nl-BE" sz="2000" dirty="0"/>
          </a:p>
        </p:txBody>
      </p:sp>
      <p:sp>
        <p:nvSpPr>
          <p:cNvPr id="8" name="Tekstvak 7"/>
          <p:cNvSpPr txBox="1"/>
          <p:nvPr/>
        </p:nvSpPr>
        <p:spPr>
          <a:xfrm>
            <a:off x="1912620" y="3657600"/>
            <a:ext cx="9688830" cy="1015663"/>
          </a:xfrm>
          <a:prstGeom prst="rect">
            <a:avLst/>
          </a:prstGeom>
          <a:noFill/>
        </p:spPr>
        <p:txBody>
          <a:bodyPr wrap="square" rtlCol="0">
            <a:spAutoFit/>
          </a:bodyPr>
          <a:lstStyle/>
          <a:p>
            <a:r>
              <a:rPr lang="nl-BE" sz="3000" dirty="0" smtClean="0">
                <a:latin typeface="+mj-lt"/>
              </a:rPr>
              <a:t>Problematisch voor de Afrikaanse gemeenschappen, die veel jongeren tellen.</a:t>
            </a:r>
            <a:endParaRPr lang="nl-BE" sz="3000" dirty="0">
              <a:latin typeface="+mj-lt"/>
            </a:endParaRPr>
          </a:p>
        </p:txBody>
      </p:sp>
      <p:sp>
        <p:nvSpPr>
          <p:cNvPr id="9" name="Tekstvak 8"/>
          <p:cNvSpPr txBox="1"/>
          <p:nvPr/>
        </p:nvSpPr>
        <p:spPr>
          <a:xfrm>
            <a:off x="1730314" y="6378638"/>
            <a:ext cx="10674402" cy="276999"/>
          </a:xfrm>
          <a:prstGeom prst="rect">
            <a:avLst/>
          </a:prstGeom>
          <a:noFill/>
        </p:spPr>
        <p:txBody>
          <a:bodyPr wrap="square" rtlCol="0">
            <a:spAutoFit/>
          </a:bodyPr>
          <a:lstStyle/>
          <a:p>
            <a:r>
              <a:rPr lang="nl-BE" sz="1200" dirty="0"/>
              <a:t>Bron: </a:t>
            </a:r>
            <a:r>
              <a:rPr lang="nl-BE" sz="1200" dirty="0" smtClean="0"/>
              <a:t>Actiris, September </a:t>
            </a:r>
            <a:r>
              <a:rPr lang="nl-BE" sz="1200" dirty="0"/>
              <a:t>2019: 59e opeenvolgende daling van de werkloosheid in </a:t>
            </a:r>
            <a:r>
              <a:rPr lang="nl-BE" sz="1200" dirty="0" smtClean="0"/>
              <a:t>Brussel</a:t>
            </a:r>
            <a:endParaRPr lang="nl-BE" dirty="0"/>
          </a:p>
        </p:txBody>
      </p:sp>
    </p:spTree>
    <p:extLst>
      <p:ext uri="{BB962C8B-B14F-4D97-AF65-F5344CB8AC3E}">
        <p14:creationId xmlns:p14="http://schemas.microsoft.com/office/powerpoint/2010/main" val="34953479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Actiris: “Jonge Afro-Brusselaars stromen het minst vaak door naar werk”</a:t>
            </a:r>
            <a:endParaRPr lang="nl-BE" dirty="0"/>
          </a:p>
        </p:txBody>
      </p:sp>
      <p:graphicFrame>
        <p:nvGraphicFramePr>
          <p:cNvPr id="13" name="Tijdelijke aanduiding voor inhoud 12"/>
          <p:cNvGraphicFramePr>
            <a:graphicFrameLocks noGrp="1"/>
          </p:cNvGraphicFramePr>
          <p:nvPr>
            <p:ph idx="1"/>
            <p:extLst/>
          </p:nvPr>
        </p:nvGraphicFramePr>
        <p:xfrm>
          <a:off x="1739900" y="1736725"/>
          <a:ext cx="9988550" cy="3527723"/>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vak 8"/>
          <p:cNvSpPr txBox="1"/>
          <p:nvPr/>
        </p:nvSpPr>
        <p:spPr>
          <a:xfrm>
            <a:off x="1752600" y="6412727"/>
            <a:ext cx="10674402" cy="276999"/>
          </a:xfrm>
          <a:prstGeom prst="rect">
            <a:avLst/>
          </a:prstGeom>
          <a:noFill/>
        </p:spPr>
        <p:txBody>
          <a:bodyPr wrap="square" rtlCol="0">
            <a:spAutoFit/>
          </a:bodyPr>
          <a:lstStyle/>
          <a:p>
            <a:r>
              <a:rPr lang="nl-BE" sz="1200" dirty="0" smtClean="0"/>
              <a:t>Bron: </a:t>
            </a:r>
            <a:r>
              <a:rPr lang="nl-BE" sz="1200" dirty="0"/>
              <a:t>Actiris (2019), Buitenlandse </a:t>
            </a:r>
            <a:r>
              <a:rPr lang="nl-BE" sz="1200" dirty="0" err="1"/>
              <a:t>roots</a:t>
            </a:r>
            <a:r>
              <a:rPr lang="nl-BE" sz="1200" dirty="0"/>
              <a:t>: een obstakel op weg naar werk</a:t>
            </a:r>
          </a:p>
        </p:txBody>
      </p:sp>
      <p:sp>
        <p:nvSpPr>
          <p:cNvPr id="15" name="Rechthoek 14"/>
          <p:cNvSpPr/>
          <p:nvPr/>
        </p:nvSpPr>
        <p:spPr>
          <a:xfrm>
            <a:off x="1739900" y="5264448"/>
            <a:ext cx="9988550" cy="707886"/>
          </a:xfrm>
          <a:prstGeom prst="rect">
            <a:avLst/>
          </a:prstGeom>
        </p:spPr>
        <p:txBody>
          <a:bodyPr wrap="square">
            <a:spAutoFit/>
          </a:bodyPr>
          <a:lstStyle/>
          <a:p>
            <a:r>
              <a:rPr lang="nl-BE" sz="2000" dirty="0" smtClean="0"/>
              <a:t>En dat terwijl ze “oververtegenwoordigd </a:t>
            </a:r>
            <a:r>
              <a:rPr lang="nl-BE" sz="2000" dirty="0"/>
              <a:t>zijn in de beroepsopleidingen en de inschakelingsacties</a:t>
            </a:r>
            <a:r>
              <a:rPr lang="nl-BE" sz="2000" dirty="0" smtClean="0"/>
              <a:t>.”</a:t>
            </a:r>
            <a:endParaRPr lang="nl-BE" sz="2000" dirty="0"/>
          </a:p>
        </p:txBody>
      </p:sp>
    </p:spTree>
    <p:extLst>
      <p:ext uri="{BB962C8B-B14F-4D97-AF65-F5344CB8AC3E}">
        <p14:creationId xmlns:p14="http://schemas.microsoft.com/office/powerpoint/2010/main" val="1679412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52600" y="0"/>
            <a:ext cx="9988058" cy="1016000"/>
          </a:xfrm>
        </p:spPr>
        <p:txBody>
          <a:bodyPr>
            <a:normAutofit fontScale="90000"/>
          </a:bodyPr>
          <a:lstStyle/>
          <a:p>
            <a:r>
              <a:rPr lang="nl-BE" dirty="0" smtClean="0"/>
              <a:t>Stijgend aantal zelfstandigen (2008-2015)</a:t>
            </a:r>
            <a:endParaRPr lang="nl-BE" dirty="0"/>
          </a:p>
        </p:txBody>
      </p:sp>
      <p:sp>
        <p:nvSpPr>
          <p:cNvPr id="4" name="Pijl-omhoog 3"/>
          <p:cNvSpPr/>
          <p:nvPr/>
        </p:nvSpPr>
        <p:spPr>
          <a:xfrm rot="2713704">
            <a:off x="3615382" y="1585907"/>
            <a:ext cx="2075695" cy="4276744"/>
          </a:xfrm>
          <a:prstGeom prst="upArrow">
            <a:avLst>
              <a:gd name="adj1" fmla="val 76960"/>
              <a:gd name="adj2" fmla="val 48709"/>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BE"/>
          </a:p>
        </p:txBody>
      </p:sp>
      <p:sp>
        <p:nvSpPr>
          <p:cNvPr id="5" name="Ovaal 4"/>
          <p:cNvSpPr/>
          <p:nvPr/>
        </p:nvSpPr>
        <p:spPr>
          <a:xfrm>
            <a:off x="2100413" y="4399605"/>
            <a:ext cx="1783080" cy="1783080"/>
          </a:xfrm>
          <a:prstGeom prst="ellipse">
            <a:avLst/>
          </a:prstGeom>
          <a:ln w="381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BE" sz="2400" dirty="0" smtClean="0">
                <a:solidFill>
                  <a:schemeClr val="tx1"/>
                </a:solidFill>
                <a:latin typeface="+mj-lt"/>
              </a:rPr>
              <a:t>Afro-descendenten</a:t>
            </a:r>
            <a:endParaRPr lang="nl-BE" sz="2400" dirty="0">
              <a:solidFill>
                <a:schemeClr val="tx1"/>
              </a:solidFill>
              <a:latin typeface="+mj-lt"/>
            </a:endParaRPr>
          </a:p>
        </p:txBody>
      </p:sp>
      <p:sp>
        <p:nvSpPr>
          <p:cNvPr id="8" name="Pijl-omhoog 7"/>
          <p:cNvSpPr/>
          <p:nvPr/>
        </p:nvSpPr>
        <p:spPr>
          <a:xfrm rot="1726711">
            <a:off x="8422160" y="4158772"/>
            <a:ext cx="2075695" cy="1110702"/>
          </a:xfrm>
          <a:prstGeom prst="upArrow">
            <a:avLst>
              <a:gd name="adj1" fmla="val 76960"/>
              <a:gd name="adj2" fmla="val 48709"/>
            </a:avLst>
          </a:prstGeom>
          <a:solidFill>
            <a:schemeClr val="accent2">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BE"/>
          </a:p>
        </p:txBody>
      </p:sp>
      <p:sp>
        <p:nvSpPr>
          <p:cNvPr id="9" name="Ovaal 8"/>
          <p:cNvSpPr/>
          <p:nvPr/>
        </p:nvSpPr>
        <p:spPr>
          <a:xfrm>
            <a:off x="8204352" y="4395392"/>
            <a:ext cx="1783080" cy="1783080"/>
          </a:xfrm>
          <a:prstGeom prst="ellipse">
            <a:avLst/>
          </a:prstGeom>
          <a:solidFill>
            <a:schemeClr val="accent2">
              <a:lumMod val="40000"/>
              <a:lumOff val="60000"/>
            </a:schemeClr>
          </a:solidFill>
          <a:ln w="381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BE" sz="1950" dirty="0" smtClean="0">
                <a:solidFill>
                  <a:schemeClr val="tx1"/>
                </a:solidFill>
                <a:latin typeface="+mj-lt"/>
              </a:rPr>
              <a:t>Belgische</a:t>
            </a:r>
            <a:r>
              <a:rPr lang="nl-BE" sz="2000" dirty="0" smtClean="0">
                <a:solidFill>
                  <a:schemeClr val="tx1"/>
                </a:solidFill>
                <a:latin typeface="+mj-lt"/>
              </a:rPr>
              <a:t> origine</a:t>
            </a:r>
            <a:endParaRPr lang="nl-BE" sz="2000" dirty="0">
              <a:solidFill>
                <a:schemeClr val="tx1"/>
              </a:solidFill>
              <a:latin typeface="+mj-lt"/>
            </a:endParaRPr>
          </a:p>
        </p:txBody>
      </p:sp>
      <p:sp>
        <p:nvSpPr>
          <p:cNvPr id="12" name="Tekstvak 11"/>
          <p:cNvSpPr txBox="1"/>
          <p:nvPr/>
        </p:nvSpPr>
        <p:spPr>
          <a:xfrm>
            <a:off x="4569785" y="1626010"/>
            <a:ext cx="1892410" cy="646331"/>
          </a:xfrm>
          <a:prstGeom prst="rect">
            <a:avLst/>
          </a:prstGeom>
          <a:noFill/>
        </p:spPr>
        <p:txBody>
          <a:bodyPr wrap="square" rtlCol="0">
            <a:spAutoFit/>
          </a:bodyPr>
          <a:lstStyle/>
          <a:p>
            <a:r>
              <a:rPr lang="nl-BE" sz="3600" dirty="0" smtClean="0">
                <a:latin typeface="+mj-lt"/>
              </a:rPr>
              <a:t>+62,0%</a:t>
            </a:r>
            <a:endParaRPr lang="nl-BE" sz="3600" dirty="0">
              <a:latin typeface="+mj-lt"/>
            </a:endParaRPr>
          </a:p>
        </p:txBody>
      </p:sp>
      <p:sp>
        <p:nvSpPr>
          <p:cNvPr id="13" name="Tekstvak 12"/>
          <p:cNvSpPr txBox="1"/>
          <p:nvPr/>
        </p:nvSpPr>
        <p:spPr>
          <a:xfrm>
            <a:off x="8507390" y="3562578"/>
            <a:ext cx="1770490" cy="646331"/>
          </a:xfrm>
          <a:prstGeom prst="rect">
            <a:avLst/>
          </a:prstGeom>
          <a:noFill/>
        </p:spPr>
        <p:txBody>
          <a:bodyPr wrap="square" rtlCol="0">
            <a:spAutoFit/>
          </a:bodyPr>
          <a:lstStyle/>
          <a:p>
            <a:r>
              <a:rPr lang="nl-BE" sz="3600" dirty="0" smtClean="0">
                <a:latin typeface="+mj-lt"/>
              </a:rPr>
              <a:t>+14,5%</a:t>
            </a:r>
            <a:endParaRPr lang="nl-BE" sz="3600" dirty="0">
              <a:latin typeface="+mj-lt"/>
            </a:endParaRPr>
          </a:p>
        </p:txBody>
      </p:sp>
      <p:sp>
        <p:nvSpPr>
          <p:cNvPr id="15" name="Tekstvak 14"/>
          <p:cNvSpPr txBox="1"/>
          <p:nvPr/>
        </p:nvSpPr>
        <p:spPr>
          <a:xfrm>
            <a:off x="1066256" y="6466255"/>
            <a:ext cx="10674402" cy="276999"/>
          </a:xfrm>
          <a:prstGeom prst="rect">
            <a:avLst/>
          </a:prstGeom>
          <a:noFill/>
        </p:spPr>
        <p:txBody>
          <a:bodyPr wrap="square" rtlCol="0">
            <a:spAutoFit/>
          </a:bodyPr>
          <a:lstStyle/>
          <a:p>
            <a:pPr lvl="1"/>
            <a:r>
              <a:rPr lang="nl-BE" sz="1200" dirty="0" smtClean="0"/>
              <a:t>Bron: </a:t>
            </a:r>
            <a:r>
              <a:rPr lang="nl-BE" sz="1200" dirty="0" err="1" smtClean="0"/>
              <a:t>Kmo</a:t>
            </a:r>
            <a:r>
              <a:rPr lang="nl-BE" sz="1200" dirty="0" smtClean="0"/>
              <a:t>-observatorium, </a:t>
            </a:r>
            <a:r>
              <a:rPr lang="nl-BE" sz="1200" i="1" dirty="0" smtClean="0"/>
              <a:t>Ondernemen </a:t>
            </a:r>
            <a:r>
              <a:rPr lang="nl-BE" sz="1200" i="1" dirty="0"/>
              <a:t>in diversiteit. Een studie over de herkomst van zelfstandigen in </a:t>
            </a:r>
            <a:r>
              <a:rPr lang="nl-BE" sz="1200" i="1" dirty="0" smtClean="0"/>
              <a:t>België</a:t>
            </a:r>
            <a:endParaRPr lang="nl-BE" sz="1400" i="1" dirty="0"/>
          </a:p>
        </p:txBody>
      </p:sp>
      <p:sp>
        <p:nvSpPr>
          <p:cNvPr id="10" name="Pijl-omhoog 9"/>
          <p:cNvSpPr/>
          <p:nvPr/>
        </p:nvSpPr>
        <p:spPr>
          <a:xfrm rot="2653723">
            <a:off x="6042839" y="3169831"/>
            <a:ext cx="2075695" cy="2297515"/>
          </a:xfrm>
          <a:prstGeom prst="upArrow">
            <a:avLst>
              <a:gd name="adj1" fmla="val 76960"/>
              <a:gd name="adj2" fmla="val 48709"/>
            </a:avLst>
          </a:prstGeom>
          <a:solidFill>
            <a:schemeClr val="accent2">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BE"/>
          </a:p>
        </p:txBody>
      </p:sp>
      <p:sp>
        <p:nvSpPr>
          <p:cNvPr id="11" name="Ovaal 10"/>
          <p:cNvSpPr/>
          <p:nvPr/>
        </p:nvSpPr>
        <p:spPr>
          <a:xfrm>
            <a:off x="5234628" y="4395391"/>
            <a:ext cx="1783080" cy="1783080"/>
          </a:xfrm>
          <a:prstGeom prst="ellipse">
            <a:avLst/>
          </a:prstGeom>
          <a:solidFill>
            <a:schemeClr val="accent2">
              <a:lumMod val="60000"/>
              <a:lumOff val="40000"/>
            </a:schemeClr>
          </a:solidFill>
          <a:ln w="381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BE" sz="1950" dirty="0" smtClean="0">
                <a:solidFill>
                  <a:schemeClr val="tx1"/>
                </a:solidFill>
                <a:latin typeface="+mj-lt"/>
              </a:rPr>
              <a:t>Vreemde</a:t>
            </a:r>
            <a:r>
              <a:rPr lang="nl-BE" sz="2000" dirty="0" smtClean="0">
                <a:solidFill>
                  <a:schemeClr val="tx1"/>
                </a:solidFill>
                <a:latin typeface="+mj-lt"/>
              </a:rPr>
              <a:t> origine</a:t>
            </a:r>
            <a:endParaRPr lang="nl-BE" sz="2000" dirty="0">
              <a:solidFill>
                <a:schemeClr val="tx1"/>
              </a:solidFill>
              <a:latin typeface="+mj-lt"/>
            </a:endParaRPr>
          </a:p>
        </p:txBody>
      </p:sp>
      <p:sp>
        <p:nvSpPr>
          <p:cNvPr id="14" name="Tekstvak 13"/>
          <p:cNvSpPr txBox="1"/>
          <p:nvPr/>
        </p:nvSpPr>
        <p:spPr>
          <a:xfrm>
            <a:off x="6413182" y="2784581"/>
            <a:ext cx="1770490" cy="646331"/>
          </a:xfrm>
          <a:prstGeom prst="rect">
            <a:avLst/>
          </a:prstGeom>
          <a:noFill/>
        </p:spPr>
        <p:txBody>
          <a:bodyPr wrap="square" rtlCol="0">
            <a:spAutoFit/>
          </a:bodyPr>
          <a:lstStyle/>
          <a:p>
            <a:r>
              <a:rPr lang="nl-BE" sz="3600" dirty="0" smtClean="0">
                <a:latin typeface="+mj-lt"/>
              </a:rPr>
              <a:t>+39,8%</a:t>
            </a:r>
            <a:endParaRPr lang="nl-BE" sz="3600" dirty="0">
              <a:latin typeface="+mj-lt"/>
            </a:endParaRPr>
          </a:p>
        </p:txBody>
      </p:sp>
    </p:spTree>
    <p:extLst>
      <p:ext uri="{BB962C8B-B14F-4D97-AF65-F5344CB8AC3E}">
        <p14:creationId xmlns:p14="http://schemas.microsoft.com/office/powerpoint/2010/main" val="25491933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3"/>
          <a:srcRect b="7746"/>
          <a:stretch/>
        </p:blipFill>
        <p:spPr>
          <a:xfrm>
            <a:off x="5348288" y="1738566"/>
            <a:ext cx="6400800" cy="4428770"/>
          </a:xfrm>
          <a:prstGeom prst="rect">
            <a:avLst/>
          </a:prstGeom>
        </p:spPr>
      </p:pic>
      <p:sp>
        <p:nvSpPr>
          <p:cNvPr id="2" name="Titel 1"/>
          <p:cNvSpPr>
            <a:spLocks noGrp="1"/>
          </p:cNvSpPr>
          <p:nvPr>
            <p:ph type="title"/>
          </p:nvPr>
        </p:nvSpPr>
        <p:spPr/>
        <p:txBody>
          <a:bodyPr/>
          <a:lstStyle/>
          <a:p>
            <a:r>
              <a:rPr lang="nl-BE" dirty="0" smtClean="0"/>
              <a:t>Impact Job@uBuntu</a:t>
            </a:r>
            <a:endParaRPr lang="nl-BE" dirty="0"/>
          </a:p>
        </p:txBody>
      </p:sp>
      <p:sp>
        <p:nvSpPr>
          <p:cNvPr id="3" name="Tijdelijke aanduiding voor inhoud 2"/>
          <p:cNvSpPr>
            <a:spLocks noGrp="1"/>
          </p:cNvSpPr>
          <p:nvPr>
            <p:ph idx="1"/>
          </p:nvPr>
        </p:nvSpPr>
        <p:spPr>
          <a:xfrm>
            <a:off x="5257800" y="1738566"/>
            <a:ext cx="6482858" cy="4433634"/>
          </a:xfrm>
        </p:spPr>
        <p:txBody>
          <a:bodyPr/>
          <a:lstStyle/>
          <a:p>
            <a:endParaRPr lang="nl-BE" dirty="0" smtClean="0"/>
          </a:p>
          <a:p>
            <a:endParaRPr lang="nl-BE" dirty="0"/>
          </a:p>
        </p:txBody>
      </p:sp>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1738566"/>
            <a:ext cx="3103544" cy="4433634"/>
          </a:xfrm>
          <a:prstGeom prst="rect">
            <a:avLst/>
          </a:prstGeom>
        </p:spPr>
      </p:pic>
    </p:spTree>
    <p:extLst>
      <p:ext uri="{BB962C8B-B14F-4D97-AF65-F5344CB8AC3E}">
        <p14:creationId xmlns:p14="http://schemas.microsoft.com/office/powerpoint/2010/main" val="34315990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Projectstructuur</a:t>
            </a:r>
            <a:endParaRPr lang="nl-BE" dirty="0"/>
          </a:p>
        </p:txBody>
      </p:sp>
      <p:sp>
        <p:nvSpPr>
          <p:cNvPr id="4" name="Afgeronde rechthoek 3"/>
          <p:cNvSpPr/>
          <p:nvPr/>
        </p:nvSpPr>
        <p:spPr>
          <a:xfrm>
            <a:off x="2081719" y="1750980"/>
            <a:ext cx="2869843" cy="95331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Doelgroep</a:t>
            </a:r>
          </a:p>
          <a:p>
            <a:pPr algn="ctr"/>
            <a:r>
              <a:rPr lang="nl-BE" dirty="0" smtClean="0"/>
              <a:t>TOASE</a:t>
            </a:r>
            <a:endParaRPr lang="nl-BE" dirty="0"/>
          </a:p>
        </p:txBody>
      </p:sp>
      <p:sp>
        <p:nvSpPr>
          <p:cNvPr id="5" name="Afgeronde rechthoek 4"/>
          <p:cNvSpPr/>
          <p:nvPr/>
        </p:nvSpPr>
        <p:spPr>
          <a:xfrm>
            <a:off x="2081716" y="2834136"/>
            <a:ext cx="2869845" cy="156533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Oprichters</a:t>
            </a:r>
          </a:p>
          <a:p>
            <a:pPr algn="ctr"/>
            <a:r>
              <a:rPr lang="nl-BE" dirty="0" smtClean="0"/>
              <a:t>Change</a:t>
            </a:r>
          </a:p>
          <a:p>
            <a:pPr algn="ctr"/>
            <a:r>
              <a:rPr lang="nl-BE" dirty="0" err="1" smtClean="0"/>
              <a:t>Mozayika</a:t>
            </a:r>
            <a:endParaRPr lang="nl-BE" dirty="0" smtClean="0"/>
          </a:p>
          <a:p>
            <a:pPr algn="ctr"/>
            <a:r>
              <a:rPr lang="nl-BE" dirty="0" err="1" smtClean="0"/>
              <a:t>Moja</a:t>
            </a:r>
            <a:endParaRPr lang="nl-BE" dirty="0" smtClean="0"/>
          </a:p>
          <a:p>
            <a:pPr algn="ctr"/>
            <a:r>
              <a:rPr lang="nl-BE" dirty="0" smtClean="0"/>
              <a:t>De Overmolen</a:t>
            </a:r>
            <a:endParaRPr lang="nl-BE" dirty="0"/>
          </a:p>
        </p:txBody>
      </p:sp>
      <p:sp>
        <p:nvSpPr>
          <p:cNvPr id="6" name="Afgeronde rechthoek 5"/>
          <p:cNvSpPr/>
          <p:nvPr/>
        </p:nvSpPr>
        <p:spPr>
          <a:xfrm>
            <a:off x="2081716" y="4522426"/>
            <a:ext cx="2869846" cy="164342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Verenigingen</a:t>
            </a:r>
          </a:p>
          <a:p>
            <a:pPr algn="ctr"/>
            <a:r>
              <a:rPr lang="nl-BE" dirty="0" smtClean="0"/>
              <a:t>Afrikaanse gemeenschap</a:t>
            </a:r>
          </a:p>
          <a:p>
            <a:pPr algn="ctr"/>
            <a:r>
              <a:rPr lang="nl-BE" dirty="0" smtClean="0"/>
              <a:t>Minderheden</a:t>
            </a:r>
          </a:p>
        </p:txBody>
      </p:sp>
      <p:sp>
        <p:nvSpPr>
          <p:cNvPr id="7" name="Afgeronde rechthoek 6"/>
          <p:cNvSpPr/>
          <p:nvPr/>
        </p:nvSpPr>
        <p:spPr>
          <a:xfrm>
            <a:off x="5299800" y="1763139"/>
            <a:ext cx="1906621" cy="440271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smtClean="0"/>
              <a:t>Tussen-personen</a:t>
            </a:r>
            <a:endParaRPr lang="nl-BE" dirty="0" smtClean="0"/>
          </a:p>
          <a:p>
            <a:pPr algn="ctr"/>
            <a:r>
              <a:rPr lang="nl-BE" dirty="0" smtClean="0"/>
              <a:t>&amp;</a:t>
            </a:r>
          </a:p>
          <a:p>
            <a:pPr algn="ctr"/>
            <a:r>
              <a:rPr lang="nl-BE" dirty="0" smtClean="0"/>
              <a:t>Arbeids-bemiddelingsinstanties</a:t>
            </a:r>
            <a:endParaRPr lang="nl-BE" dirty="0"/>
          </a:p>
        </p:txBody>
      </p:sp>
      <p:sp>
        <p:nvSpPr>
          <p:cNvPr id="8" name="Afgeronde rechthoek 7"/>
          <p:cNvSpPr/>
          <p:nvPr/>
        </p:nvSpPr>
        <p:spPr>
          <a:xfrm>
            <a:off x="7554662" y="1736725"/>
            <a:ext cx="1906621" cy="211065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Politiek</a:t>
            </a:r>
            <a:endParaRPr lang="nl-BE" dirty="0"/>
          </a:p>
        </p:txBody>
      </p:sp>
      <p:sp>
        <p:nvSpPr>
          <p:cNvPr id="9" name="Afgeronde rechthoek 8"/>
          <p:cNvSpPr/>
          <p:nvPr/>
        </p:nvSpPr>
        <p:spPr>
          <a:xfrm>
            <a:off x="9834037" y="1775299"/>
            <a:ext cx="1906621" cy="43905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Werkgevers</a:t>
            </a:r>
            <a:endParaRPr lang="nl-BE" dirty="0"/>
          </a:p>
        </p:txBody>
      </p:sp>
      <p:sp>
        <p:nvSpPr>
          <p:cNvPr id="10" name="Afgeronde rechthoek 9"/>
          <p:cNvSpPr/>
          <p:nvPr/>
        </p:nvSpPr>
        <p:spPr>
          <a:xfrm>
            <a:off x="7554659" y="3968151"/>
            <a:ext cx="1906621" cy="219769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smtClean="0"/>
              <a:t>Antiracisme-bewegingen</a:t>
            </a:r>
            <a:endParaRPr lang="nl-BE" dirty="0"/>
          </a:p>
        </p:txBody>
      </p:sp>
    </p:spTree>
    <p:extLst>
      <p:ext uri="{BB962C8B-B14F-4D97-AF65-F5344CB8AC3E}">
        <p14:creationId xmlns:p14="http://schemas.microsoft.com/office/powerpoint/2010/main" val="27423033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t>uBuntu-</a:t>
            </a:r>
            <a:r>
              <a:rPr lang="fr-FR" dirty="0" err="1" smtClean="0"/>
              <a:t>aanpak</a:t>
            </a:r>
            <a:r>
              <a:rPr lang="fr-FR" dirty="0" smtClean="0"/>
              <a:t>: </a:t>
            </a:r>
            <a:r>
              <a:rPr lang="fr-FR" dirty="0" err="1" smtClean="0"/>
              <a:t>kloof</a:t>
            </a:r>
            <a:r>
              <a:rPr lang="fr-FR" dirty="0" smtClean="0"/>
              <a:t> </a:t>
            </a:r>
            <a:r>
              <a:rPr lang="fr-FR" dirty="0" err="1" smtClean="0"/>
              <a:t>verkleinen</a:t>
            </a:r>
            <a:endParaRPr lang="nl-BE" dirty="0"/>
          </a:p>
        </p:txBody>
      </p:sp>
      <p:graphicFrame>
        <p:nvGraphicFramePr>
          <p:cNvPr id="4" name="Diagram 3"/>
          <p:cNvGraphicFramePr/>
          <p:nvPr>
            <p:extLst/>
          </p:nvPr>
        </p:nvGraphicFramePr>
        <p:xfrm>
          <a:off x="1752599" y="1702923"/>
          <a:ext cx="6149455" cy="4469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Tijdelijke aanduiding voor inhoud 4"/>
          <p:cNvPicPr>
            <a:picLocks noGrp="1" noChangeAspect="1"/>
          </p:cNvPicPr>
          <p:nvPr>
            <p:ph idx="1"/>
          </p:nvPr>
        </p:nvPicPr>
        <p:blipFill rotWithShape="1">
          <a:blip r:embed="rId8" cstate="print">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rcRect l="4510" r="34064"/>
          <a:stretch/>
        </p:blipFill>
        <p:spPr>
          <a:xfrm>
            <a:off x="8108716" y="1738313"/>
            <a:ext cx="3631942" cy="4433887"/>
          </a:xfrm>
          <a:prstGeom prst="rect">
            <a:avLst/>
          </a:prstGeom>
        </p:spPr>
      </p:pic>
      <p:sp>
        <p:nvSpPr>
          <p:cNvPr id="3" name="Espace réservé du numéro de diapositive 2"/>
          <p:cNvSpPr>
            <a:spLocks noGrp="1"/>
          </p:cNvSpPr>
          <p:nvPr>
            <p:ph type="sldNum" sz="quarter" idx="12"/>
          </p:nvPr>
        </p:nvSpPr>
        <p:spPr/>
        <p:txBody>
          <a:bodyPr/>
          <a:lstStyle/>
          <a:p>
            <a:fld id="{AB16D321-23E2-49CE-BA99-A429ED4DA2CC}" type="slidenum">
              <a:rPr lang="nl-BE" smtClean="0"/>
              <a:t>28</a:t>
            </a:fld>
            <a:endParaRPr lang="nl-BE"/>
          </a:p>
        </p:txBody>
      </p:sp>
    </p:spTree>
    <p:extLst>
      <p:ext uri="{BB962C8B-B14F-4D97-AF65-F5344CB8AC3E}">
        <p14:creationId xmlns:p14="http://schemas.microsoft.com/office/powerpoint/2010/main" val="29159380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Propositions</a:t>
            </a:r>
            <a:r>
              <a:rPr lang="nl-NL" smtClean="0"/>
              <a:t> suite..</a:t>
            </a:r>
            <a:endParaRPr lang="nl-BE"/>
          </a:p>
        </p:txBody>
      </p:sp>
      <p:sp>
        <p:nvSpPr>
          <p:cNvPr id="3" name="Tijdelijke aanduiding voor inhoud 2"/>
          <p:cNvSpPr>
            <a:spLocks noGrp="1"/>
          </p:cNvSpPr>
          <p:nvPr>
            <p:ph idx="1"/>
          </p:nvPr>
        </p:nvSpPr>
        <p:spPr/>
        <p:txBody>
          <a:bodyPr/>
          <a:lstStyle/>
          <a:p>
            <a:r>
              <a:rPr lang="nl-NL" dirty="0" err="1" smtClean="0"/>
              <a:t>Equivalence</a:t>
            </a:r>
            <a:r>
              <a:rPr lang="nl-NL" dirty="0" smtClean="0"/>
              <a:t> des </a:t>
            </a:r>
            <a:r>
              <a:rPr lang="nl-NL" dirty="0" err="1" smtClean="0"/>
              <a:t>diplômes</a:t>
            </a:r>
            <a:endParaRPr lang="nl-NL" dirty="0" smtClean="0"/>
          </a:p>
          <a:p>
            <a:r>
              <a:rPr lang="nl-NL" dirty="0" err="1" smtClean="0"/>
              <a:t>Valider</a:t>
            </a:r>
            <a:r>
              <a:rPr lang="nl-NL" dirty="0" smtClean="0"/>
              <a:t> les </a:t>
            </a:r>
            <a:r>
              <a:rPr lang="nl-NL" dirty="0" err="1" smtClean="0"/>
              <a:t>compétences</a:t>
            </a:r>
            <a:endParaRPr lang="nl-NL" dirty="0" smtClean="0"/>
          </a:p>
          <a:p>
            <a:r>
              <a:rPr lang="nl-NL" dirty="0" err="1" smtClean="0"/>
              <a:t>Ouvrir</a:t>
            </a:r>
            <a:r>
              <a:rPr lang="nl-NL" dirty="0" smtClean="0"/>
              <a:t> les </a:t>
            </a:r>
            <a:r>
              <a:rPr lang="nl-NL" dirty="0" err="1" smtClean="0"/>
              <a:t>formations</a:t>
            </a:r>
            <a:r>
              <a:rPr lang="nl-NL" dirty="0" smtClean="0"/>
              <a:t> </a:t>
            </a:r>
            <a:r>
              <a:rPr lang="nl-NL" dirty="0" err="1" smtClean="0"/>
              <a:t>aux</a:t>
            </a:r>
            <a:r>
              <a:rPr lang="nl-NL" dirty="0" smtClean="0"/>
              <a:t> sans </a:t>
            </a:r>
            <a:r>
              <a:rPr lang="nl-NL" dirty="0" err="1" smtClean="0"/>
              <a:t>papiers</a:t>
            </a:r>
            <a:endParaRPr lang="nl-NL" dirty="0" smtClean="0"/>
          </a:p>
          <a:p>
            <a:r>
              <a:rPr lang="nl-NL" dirty="0" smtClean="0"/>
              <a:t>La </a:t>
            </a:r>
            <a:r>
              <a:rPr lang="nl-NL" dirty="0" err="1" smtClean="0"/>
              <a:t>liste</a:t>
            </a:r>
            <a:r>
              <a:rPr lang="nl-NL" dirty="0" smtClean="0"/>
              <a:t> des métiers en </a:t>
            </a:r>
            <a:r>
              <a:rPr lang="nl-NL" dirty="0" err="1" smtClean="0"/>
              <a:t>pénuries</a:t>
            </a:r>
            <a:endParaRPr lang="nl-NL" dirty="0" smtClean="0"/>
          </a:p>
          <a:p>
            <a:r>
              <a:rPr lang="nl-NL" dirty="0" err="1" smtClean="0"/>
              <a:t>L’axe</a:t>
            </a:r>
            <a:r>
              <a:rPr lang="nl-NL" dirty="0" smtClean="0"/>
              <a:t> </a:t>
            </a:r>
            <a:r>
              <a:rPr lang="nl-NL" dirty="0" err="1" smtClean="0"/>
              <a:t>migratoire</a:t>
            </a:r>
            <a:endParaRPr lang="nl-NL" dirty="0" smtClean="0"/>
          </a:p>
          <a:p>
            <a:r>
              <a:rPr lang="nl-NL" dirty="0" err="1" smtClean="0"/>
              <a:t>Plans</a:t>
            </a:r>
            <a:r>
              <a:rPr lang="nl-NL" dirty="0" smtClean="0"/>
              <a:t> </a:t>
            </a:r>
            <a:r>
              <a:rPr lang="nl-NL" dirty="0" err="1" smtClean="0"/>
              <a:t>diversité</a:t>
            </a:r>
            <a:endParaRPr lang="nl-NL" dirty="0" smtClean="0"/>
          </a:p>
          <a:p>
            <a:r>
              <a:rPr lang="nl-NL" dirty="0" smtClean="0"/>
              <a:t>Les appels à </a:t>
            </a:r>
            <a:r>
              <a:rPr lang="nl-NL" dirty="0" err="1" smtClean="0"/>
              <a:t>projets</a:t>
            </a:r>
            <a:endParaRPr lang="nl-NL" dirty="0" smtClean="0"/>
          </a:p>
          <a:p>
            <a:endParaRPr lang="nl-NL" dirty="0" smtClean="0"/>
          </a:p>
          <a:p>
            <a:endParaRPr lang="nl-NL" dirty="0" smtClean="0"/>
          </a:p>
          <a:p>
            <a:endParaRPr lang="nl-BE" dirty="0"/>
          </a:p>
        </p:txBody>
      </p:sp>
    </p:spTree>
    <p:extLst>
      <p:ext uri="{BB962C8B-B14F-4D97-AF65-F5344CB8AC3E}">
        <p14:creationId xmlns:p14="http://schemas.microsoft.com/office/powerpoint/2010/main" val="4211478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              Il</a:t>
            </a:r>
            <a:r>
              <a:rPr lang="nl-NL" dirty="0" smtClean="0"/>
              <a:t> </a:t>
            </a:r>
            <a:r>
              <a:rPr lang="nl-NL" dirty="0" err="1" smtClean="0"/>
              <a:t>est</a:t>
            </a:r>
            <a:r>
              <a:rPr lang="nl-NL" dirty="0" smtClean="0"/>
              <a:t> plus que </a:t>
            </a:r>
            <a:r>
              <a:rPr lang="nl-NL" dirty="0" err="1" smtClean="0"/>
              <a:t>temps</a:t>
            </a:r>
            <a:endParaRPr lang="nl-BE" dirty="0"/>
          </a:p>
        </p:txBody>
      </p:sp>
      <p:sp>
        <p:nvSpPr>
          <p:cNvPr id="3" name="Tijdelijke aanduiding voor inhoud 2"/>
          <p:cNvSpPr>
            <a:spLocks noGrp="1"/>
          </p:cNvSpPr>
          <p:nvPr>
            <p:ph idx="1"/>
          </p:nvPr>
        </p:nvSpPr>
        <p:spPr/>
        <p:txBody>
          <a:bodyPr>
            <a:normAutofit fontScale="92500" lnSpcReduction="10000"/>
          </a:bodyPr>
          <a:lstStyle/>
          <a:p>
            <a:pPr marL="0" indent="0">
              <a:buNone/>
            </a:pPr>
            <a:r>
              <a:rPr lang="fr-FR" dirty="0"/>
              <a:t> </a:t>
            </a:r>
            <a:r>
              <a:rPr lang="fr-FR" dirty="0" smtClean="0"/>
              <a:t>                        </a:t>
            </a:r>
          </a:p>
          <a:p>
            <a:pPr marL="0" indent="0">
              <a:buNone/>
            </a:pPr>
            <a:r>
              <a:rPr lang="fr-FR" dirty="0"/>
              <a:t> </a:t>
            </a:r>
            <a:r>
              <a:rPr lang="fr-FR" dirty="0" smtClean="0"/>
              <a:t>                          Les constats sont connus</a:t>
            </a:r>
          </a:p>
          <a:p>
            <a:pPr marL="0" indent="0">
              <a:buNone/>
            </a:pPr>
            <a:endParaRPr lang="fr-FR" dirty="0"/>
          </a:p>
          <a:p>
            <a:pPr marL="0" indent="0">
              <a:buNone/>
            </a:pPr>
            <a:r>
              <a:rPr lang="fr-FR" dirty="0" smtClean="0"/>
              <a:t>                          Un changement structurel </a:t>
            </a:r>
          </a:p>
          <a:p>
            <a:pPr marL="0" indent="0">
              <a:buNone/>
            </a:pPr>
            <a:endParaRPr lang="fr-FR" dirty="0"/>
          </a:p>
          <a:p>
            <a:pPr marL="0" indent="0">
              <a:buNone/>
            </a:pPr>
            <a:r>
              <a:rPr lang="fr-FR" dirty="0" smtClean="0"/>
              <a:t>                               Nouveaux acteurs !</a:t>
            </a:r>
          </a:p>
          <a:p>
            <a:pPr marL="0" indent="0">
              <a:buNone/>
            </a:pPr>
            <a:endParaRPr lang="fr-FR" dirty="0" smtClean="0"/>
          </a:p>
          <a:p>
            <a:endParaRPr lang="fr-FR" dirty="0"/>
          </a:p>
          <a:p>
            <a:r>
              <a:rPr lang="fr-FR" dirty="0" smtClean="0"/>
              <a:t>•            </a:t>
            </a:r>
            <a:r>
              <a:rPr lang="fr-FR" dirty="0"/>
              <a:t>La Co-création, passage impératif vers un changement inclusif</a:t>
            </a:r>
            <a:endParaRPr lang="nl-BE" dirty="0"/>
          </a:p>
        </p:txBody>
      </p:sp>
    </p:spTree>
    <p:extLst>
      <p:ext uri="{BB962C8B-B14F-4D97-AF65-F5344CB8AC3E}">
        <p14:creationId xmlns:p14="http://schemas.microsoft.com/office/powerpoint/2010/main" val="1575489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r>
              <a:rPr lang="nl-NL" dirty="0" err="1" smtClean="0"/>
              <a:t>Recommandations</a:t>
            </a:r>
            <a:r>
              <a:rPr lang="nl-NL" dirty="0" smtClean="0"/>
              <a:t> NAPAR</a:t>
            </a:r>
            <a:endParaRPr lang="nl-BE" dirty="0"/>
          </a:p>
        </p:txBody>
      </p:sp>
      <p:sp>
        <p:nvSpPr>
          <p:cNvPr id="3" name="Tijdelijke aanduiding voor inhoud 2"/>
          <p:cNvSpPr>
            <a:spLocks noGrp="1"/>
          </p:cNvSpPr>
          <p:nvPr>
            <p:ph idx="1"/>
          </p:nvPr>
        </p:nvSpPr>
        <p:spPr/>
        <p:txBody>
          <a:bodyPr/>
          <a:lstStyle/>
          <a:p>
            <a:endParaRPr lang="nl-NL" dirty="0" smtClean="0"/>
          </a:p>
          <a:p>
            <a:endParaRPr lang="nl-NL" dirty="0"/>
          </a:p>
          <a:p>
            <a:endParaRPr lang="nl-NL" dirty="0" smtClean="0"/>
          </a:p>
          <a:p>
            <a:r>
              <a:rPr lang="nl-NL" dirty="0" smtClean="0"/>
              <a:t>Les </a:t>
            </a:r>
            <a:r>
              <a:rPr lang="nl-NL" dirty="0" err="1" smtClean="0"/>
              <a:t>recommandations</a:t>
            </a:r>
            <a:r>
              <a:rPr lang="nl-NL" dirty="0" smtClean="0"/>
              <a:t> NAPAR</a:t>
            </a:r>
            <a:endParaRPr lang="nl-NL" dirty="0" smtClean="0"/>
          </a:p>
          <a:p>
            <a:r>
              <a:rPr lang="nl-NL" dirty="0" smtClean="0"/>
              <a:t>Les </a:t>
            </a:r>
            <a:r>
              <a:rPr lang="nl-NL" dirty="0" smtClean="0"/>
              <a:t>appels à </a:t>
            </a:r>
            <a:r>
              <a:rPr lang="nl-NL" dirty="0" err="1" smtClean="0"/>
              <a:t>projets</a:t>
            </a:r>
            <a:endParaRPr lang="nl-NL" dirty="0" smtClean="0"/>
          </a:p>
          <a:p>
            <a:endParaRPr lang="nl-NL" dirty="0" smtClean="0"/>
          </a:p>
          <a:p>
            <a:endParaRPr lang="nl-NL" dirty="0" smtClean="0"/>
          </a:p>
          <a:p>
            <a:endParaRPr lang="nl-BE" dirty="0"/>
          </a:p>
        </p:txBody>
      </p:sp>
    </p:spTree>
    <p:extLst>
      <p:ext uri="{BB962C8B-B14F-4D97-AF65-F5344CB8AC3E}">
        <p14:creationId xmlns:p14="http://schemas.microsoft.com/office/powerpoint/2010/main" val="2525634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009650" y="781050"/>
            <a:ext cx="10172700" cy="4667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6107397"/>
            <a:ext cx="9220200" cy="729359"/>
          </a:xfrm>
          <a:prstGeom prst="rect">
            <a:avLst/>
          </a:prstGeom>
        </p:spPr>
      </p:pic>
      <p:pic>
        <p:nvPicPr>
          <p:cNvPr id="5" name="Afbeelding 4"/>
          <p:cNvPicPr>
            <a:picLocks noChangeAspect="1"/>
          </p:cNvPicPr>
          <p:nvPr/>
        </p:nvPicPr>
        <p:blipFill rotWithShape="1">
          <a:blip r:embed="rId4" cstate="print">
            <a:extLst>
              <a:ext uri="{28A0092B-C50C-407E-A947-70E740481C1C}">
                <a14:useLocalDpi xmlns:a14="http://schemas.microsoft.com/office/drawing/2010/main" val="0"/>
              </a:ext>
            </a:extLst>
          </a:blip>
          <a:srcRect b="24065"/>
          <a:stretch/>
        </p:blipFill>
        <p:spPr>
          <a:xfrm>
            <a:off x="0" y="6160057"/>
            <a:ext cx="2340037" cy="698573"/>
          </a:xfrm>
          <a:prstGeom prst="rect">
            <a:avLst/>
          </a:prstGeom>
        </p:spPr>
      </p:pic>
      <p:sp>
        <p:nvSpPr>
          <p:cNvPr id="7" name="Tekstvak 6"/>
          <p:cNvSpPr txBox="1"/>
          <p:nvPr/>
        </p:nvSpPr>
        <p:spPr>
          <a:xfrm>
            <a:off x="1981200" y="3924300"/>
            <a:ext cx="8420100" cy="1524000"/>
          </a:xfrm>
          <a:prstGeom prst="rect">
            <a:avLst/>
          </a:prstGeom>
          <a:noFill/>
        </p:spPr>
        <p:txBody>
          <a:bodyPr wrap="square" rtlCol="0">
            <a:spAutoFit/>
          </a:bodyPr>
          <a:lstStyle/>
          <a:p>
            <a:endParaRPr lang="nl-BE" dirty="0"/>
          </a:p>
        </p:txBody>
      </p:sp>
      <p:pic>
        <p:nvPicPr>
          <p:cNvPr id="9" name="Afbeelding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1369" y="6160057"/>
            <a:ext cx="557171" cy="676699"/>
          </a:xfrm>
          <a:prstGeom prst="rect">
            <a:avLst/>
          </a:prstGeom>
        </p:spPr>
      </p:pic>
      <p:pic>
        <p:nvPicPr>
          <p:cNvPr id="10" name="Afbeelding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7781" y="1603051"/>
            <a:ext cx="4996437" cy="3023248"/>
          </a:xfrm>
          <a:prstGeom prst="rect">
            <a:avLst/>
          </a:prstGeom>
        </p:spPr>
      </p:pic>
    </p:spTree>
    <p:extLst>
      <p:ext uri="{BB962C8B-B14F-4D97-AF65-F5344CB8AC3E}">
        <p14:creationId xmlns:p14="http://schemas.microsoft.com/office/powerpoint/2010/main" val="817980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Rappel - </a:t>
            </a:r>
            <a:r>
              <a:rPr lang="nl-NL" dirty="0" err="1" smtClean="0"/>
              <a:t>Historique</a:t>
            </a:r>
            <a:endParaRPr lang="nl-BE" dirty="0"/>
          </a:p>
        </p:txBody>
      </p:sp>
      <p:sp>
        <p:nvSpPr>
          <p:cNvPr id="3" name="Tijdelijke aanduiding voor inhoud 2"/>
          <p:cNvSpPr>
            <a:spLocks noGrp="1"/>
          </p:cNvSpPr>
          <p:nvPr>
            <p:ph idx="1"/>
          </p:nvPr>
        </p:nvSpPr>
        <p:spPr>
          <a:xfrm>
            <a:off x="1752600" y="1738566"/>
            <a:ext cx="5260848" cy="4433634"/>
          </a:xfrm>
        </p:spPr>
        <p:txBody>
          <a:bodyPr>
            <a:normAutofit/>
          </a:bodyPr>
          <a:lstStyle/>
          <a:p>
            <a:r>
              <a:rPr lang="nl-NL" dirty="0" smtClean="0"/>
              <a:t>1960</a:t>
            </a:r>
          </a:p>
          <a:p>
            <a:r>
              <a:rPr lang="nl-NL" dirty="0" smtClean="0"/>
              <a:t>1980</a:t>
            </a:r>
          </a:p>
          <a:p>
            <a:r>
              <a:rPr lang="nl-NL" dirty="0" smtClean="0"/>
              <a:t>1999 -2000</a:t>
            </a:r>
          </a:p>
          <a:p>
            <a:r>
              <a:rPr lang="nl-NL" dirty="0" smtClean="0"/>
              <a:t>2007</a:t>
            </a:r>
          </a:p>
          <a:p>
            <a:r>
              <a:rPr lang="nl-NL" dirty="0" smtClean="0"/>
              <a:t>2020</a:t>
            </a:r>
          </a:p>
          <a:p>
            <a:r>
              <a:rPr lang="nl-NL" dirty="0" err="1" smtClean="0"/>
              <a:t>L’emploi</a:t>
            </a:r>
            <a:r>
              <a:rPr lang="nl-NL" dirty="0" smtClean="0"/>
              <a:t> !!</a:t>
            </a:r>
          </a:p>
          <a:p>
            <a:r>
              <a:rPr lang="nl-NL" dirty="0" smtClean="0"/>
              <a:t>Stages</a:t>
            </a:r>
          </a:p>
          <a:p>
            <a:r>
              <a:rPr lang="nl-NL" dirty="0" err="1" smtClean="0"/>
              <a:t>Quels</a:t>
            </a:r>
            <a:r>
              <a:rPr lang="nl-NL" dirty="0" smtClean="0"/>
              <a:t> </a:t>
            </a:r>
            <a:r>
              <a:rPr lang="nl-NL" dirty="0" err="1" smtClean="0"/>
              <a:t>emplois</a:t>
            </a:r>
            <a:endParaRPr lang="nl-BE" dirty="0"/>
          </a:p>
        </p:txBody>
      </p:sp>
      <p:sp>
        <p:nvSpPr>
          <p:cNvPr id="4" name="Tijdelijke aanduiding voor inhoud 2"/>
          <p:cNvSpPr txBox="1">
            <a:spLocks/>
          </p:cNvSpPr>
          <p:nvPr/>
        </p:nvSpPr>
        <p:spPr>
          <a:xfrm>
            <a:off x="5379720" y="1598358"/>
            <a:ext cx="5260848" cy="443363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itter"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itter"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itter"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itter"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itter"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smtClean="0"/>
              <a:t>Le </a:t>
            </a:r>
            <a:r>
              <a:rPr lang="nl-NL" dirty="0" err="1" smtClean="0"/>
              <a:t>bien</a:t>
            </a:r>
            <a:r>
              <a:rPr lang="nl-NL" dirty="0" smtClean="0"/>
              <a:t> </a:t>
            </a:r>
            <a:r>
              <a:rPr lang="nl-NL" dirty="0" err="1" smtClean="0"/>
              <a:t>être</a:t>
            </a:r>
            <a:endParaRPr lang="nl-NL" dirty="0" smtClean="0"/>
          </a:p>
          <a:p>
            <a:r>
              <a:rPr lang="nl-NL" dirty="0" smtClean="0"/>
              <a:t>La </a:t>
            </a:r>
            <a:r>
              <a:rPr lang="nl-NL" dirty="0" err="1" smtClean="0"/>
              <a:t>liste</a:t>
            </a:r>
            <a:r>
              <a:rPr lang="nl-NL" dirty="0" smtClean="0"/>
              <a:t> des métiers en </a:t>
            </a:r>
            <a:r>
              <a:rPr lang="nl-NL" dirty="0" err="1" smtClean="0"/>
              <a:t>pénuries</a:t>
            </a:r>
            <a:endParaRPr lang="nl-NL" dirty="0" smtClean="0"/>
          </a:p>
          <a:p>
            <a:r>
              <a:rPr lang="nl-NL" dirty="0" err="1" smtClean="0"/>
              <a:t>Burn</a:t>
            </a:r>
            <a:r>
              <a:rPr lang="nl-NL" dirty="0" smtClean="0"/>
              <a:t> Out</a:t>
            </a:r>
          </a:p>
          <a:p>
            <a:r>
              <a:rPr lang="nl-NL" dirty="0" err="1" smtClean="0"/>
              <a:t>Recruter</a:t>
            </a:r>
            <a:r>
              <a:rPr lang="nl-NL" dirty="0" smtClean="0"/>
              <a:t> ! </a:t>
            </a:r>
            <a:r>
              <a:rPr lang="nl-NL" dirty="0" err="1" smtClean="0"/>
              <a:t>Recruter</a:t>
            </a:r>
            <a:r>
              <a:rPr lang="nl-NL" dirty="0" smtClean="0"/>
              <a:t> ! </a:t>
            </a:r>
            <a:r>
              <a:rPr lang="nl-NL" dirty="0" err="1" smtClean="0"/>
              <a:t>Recruter</a:t>
            </a:r>
            <a:r>
              <a:rPr lang="nl-NL" dirty="0" smtClean="0"/>
              <a:t>!</a:t>
            </a:r>
            <a:endParaRPr lang="nl-NL" dirty="0" smtClean="0"/>
          </a:p>
          <a:p>
            <a:r>
              <a:rPr lang="nl-NL" dirty="0" err="1" smtClean="0"/>
              <a:t>Equivalence</a:t>
            </a:r>
            <a:r>
              <a:rPr lang="nl-NL" dirty="0" smtClean="0"/>
              <a:t> des </a:t>
            </a:r>
            <a:r>
              <a:rPr lang="nl-NL" dirty="0" err="1" smtClean="0"/>
              <a:t>diplômes</a:t>
            </a:r>
            <a:endParaRPr lang="nl-NL" dirty="0" smtClean="0"/>
          </a:p>
          <a:p>
            <a:r>
              <a:rPr lang="nl-NL" dirty="0" err="1" smtClean="0"/>
              <a:t>Valider</a:t>
            </a:r>
            <a:r>
              <a:rPr lang="nl-NL" dirty="0" smtClean="0"/>
              <a:t> les </a:t>
            </a:r>
            <a:r>
              <a:rPr lang="nl-NL" dirty="0" err="1" smtClean="0"/>
              <a:t>compétences</a:t>
            </a:r>
            <a:endParaRPr lang="nl-NL" dirty="0" smtClean="0"/>
          </a:p>
          <a:p>
            <a:r>
              <a:rPr lang="nl-NL" dirty="0" err="1" smtClean="0"/>
              <a:t>Ouvrir</a:t>
            </a:r>
            <a:r>
              <a:rPr lang="nl-NL" dirty="0" smtClean="0"/>
              <a:t> les </a:t>
            </a:r>
            <a:r>
              <a:rPr lang="nl-NL" dirty="0" err="1" smtClean="0"/>
              <a:t>formations</a:t>
            </a:r>
            <a:r>
              <a:rPr lang="nl-NL" dirty="0" smtClean="0"/>
              <a:t> </a:t>
            </a:r>
            <a:r>
              <a:rPr lang="nl-NL" dirty="0" err="1" smtClean="0"/>
              <a:t>aussi</a:t>
            </a:r>
            <a:r>
              <a:rPr lang="nl-NL" dirty="0" smtClean="0"/>
              <a:t> </a:t>
            </a:r>
            <a:r>
              <a:rPr lang="nl-NL" dirty="0" err="1" smtClean="0"/>
              <a:t>aux</a:t>
            </a:r>
            <a:r>
              <a:rPr lang="nl-NL" dirty="0" smtClean="0"/>
              <a:t> sans </a:t>
            </a:r>
            <a:r>
              <a:rPr lang="nl-NL" dirty="0" err="1" smtClean="0"/>
              <a:t>papiers</a:t>
            </a:r>
            <a:endParaRPr lang="nl-NL" dirty="0" smtClean="0"/>
          </a:p>
          <a:p>
            <a:r>
              <a:rPr lang="nl-NL" dirty="0" err="1" smtClean="0"/>
              <a:t>L’axe</a:t>
            </a:r>
            <a:r>
              <a:rPr lang="nl-NL" dirty="0" smtClean="0"/>
              <a:t> </a:t>
            </a:r>
            <a:r>
              <a:rPr lang="nl-NL" dirty="0" err="1" smtClean="0"/>
              <a:t>migratoire</a:t>
            </a:r>
            <a:endParaRPr lang="nl-NL" dirty="0" smtClean="0"/>
          </a:p>
          <a:p>
            <a:endParaRPr lang="nl-BE" dirty="0"/>
          </a:p>
        </p:txBody>
      </p:sp>
    </p:spTree>
    <p:extLst>
      <p:ext uri="{BB962C8B-B14F-4D97-AF65-F5344CB8AC3E}">
        <p14:creationId xmlns:p14="http://schemas.microsoft.com/office/powerpoint/2010/main" val="954410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Stijgend aantal gepensioneerden</a:t>
            </a:r>
            <a:endParaRPr lang="nl-BE" dirty="0"/>
          </a:p>
        </p:txBody>
      </p:sp>
      <p:graphicFrame>
        <p:nvGraphicFramePr>
          <p:cNvPr id="11" name="Tijdelijke aanduiding voor inhoud 10"/>
          <p:cNvGraphicFramePr>
            <a:graphicFrameLocks noGrp="1"/>
          </p:cNvGraphicFramePr>
          <p:nvPr>
            <p:ph idx="1"/>
            <p:extLst/>
          </p:nvPr>
        </p:nvGraphicFramePr>
        <p:xfrm>
          <a:off x="1752600" y="1738313"/>
          <a:ext cx="9988550" cy="4433887"/>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vak 3"/>
          <p:cNvSpPr txBox="1"/>
          <p:nvPr/>
        </p:nvSpPr>
        <p:spPr>
          <a:xfrm>
            <a:off x="1066256" y="6492938"/>
            <a:ext cx="10674402" cy="276999"/>
          </a:xfrm>
          <a:prstGeom prst="rect">
            <a:avLst/>
          </a:prstGeom>
          <a:noFill/>
        </p:spPr>
        <p:txBody>
          <a:bodyPr wrap="square" rtlCol="0">
            <a:spAutoFit/>
          </a:bodyPr>
          <a:lstStyle/>
          <a:p>
            <a:r>
              <a:rPr lang="nl-BE" sz="1200" dirty="0" smtClean="0"/>
              <a:t>Bron: </a:t>
            </a:r>
            <a:r>
              <a:rPr lang="nl-BE" sz="1200" dirty="0"/>
              <a:t>Federaal Planbureau en </a:t>
            </a:r>
            <a:r>
              <a:rPr lang="nl-BE" sz="1200" dirty="0" err="1"/>
              <a:t>Statbel</a:t>
            </a:r>
            <a:r>
              <a:rPr lang="nl-BE" sz="1200" dirty="0"/>
              <a:t>, Demografische vooruitzichten 2018-2070</a:t>
            </a:r>
            <a:endParaRPr lang="nl-BE" dirty="0"/>
          </a:p>
        </p:txBody>
      </p:sp>
    </p:spTree>
    <p:extLst>
      <p:ext uri="{BB962C8B-B14F-4D97-AF65-F5344CB8AC3E}">
        <p14:creationId xmlns:p14="http://schemas.microsoft.com/office/powerpoint/2010/main" val="17228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1739900" y="1686841"/>
            <a:ext cx="9296400" cy="4419600"/>
          </a:xfrm>
          <a:prstGeom prst="rect">
            <a:avLst/>
          </a:prstGeom>
        </p:spPr>
      </p:pic>
      <p:sp>
        <p:nvSpPr>
          <p:cNvPr id="2" name="Titel 1"/>
          <p:cNvSpPr>
            <a:spLocks noGrp="1"/>
          </p:cNvSpPr>
          <p:nvPr>
            <p:ph type="title"/>
          </p:nvPr>
        </p:nvSpPr>
        <p:spPr>
          <a:xfrm>
            <a:off x="1739900" y="129476"/>
            <a:ext cx="10000758" cy="983657"/>
          </a:xfrm>
        </p:spPr>
        <p:txBody>
          <a:bodyPr>
            <a:normAutofit fontScale="90000"/>
          </a:bodyPr>
          <a:lstStyle/>
          <a:p>
            <a:r>
              <a:rPr lang="nl-BE" dirty="0" smtClean="0"/>
              <a:t>Meer werkzoekenden dan vacatures  (Brussel)</a:t>
            </a:r>
            <a:endParaRPr lang="nl-BE" dirty="0"/>
          </a:p>
        </p:txBody>
      </p:sp>
      <p:sp>
        <p:nvSpPr>
          <p:cNvPr id="7" name="Tekstvak 6"/>
          <p:cNvSpPr txBox="1"/>
          <p:nvPr/>
        </p:nvSpPr>
        <p:spPr>
          <a:xfrm>
            <a:off x="1066256" y="6492938"/>
            <a:ext cx="10674402" cy="276999"/>
          </a:xfrm>
          <a:prstGeom prst="rect">
            <a:avLst/>
          </a:prstGeom>
          <a:noFill/>
        </p:spPr>
        <p:txBody>
          <a:bodyPr wrap="square" rtlCol="0">
            <a:spAutoFit/>
          </a:bodyPr>
          <a:lstStyle/>
          <a:p>
            <a:r>
              <a:rPr lang="nl-BE" sz="1200" dirty="0"/>
              <a:t>Bron: </a:t>
            </a:r>
            <a:r>
              <a:rPr lang="nl-BE" sz="1200" dirty="0" err="1"/>
              <a:t>Unizo</a:t>
            </a:r>
            <a:r>
              <a:rPr lang="nl-BE" sz="1200" dirty="0"/>
              <a:t> (2019) Dossier </a:t>
            </a:r>
            <a:r>
              <a:rPr lang="nl-BE" sz="1200" dirty="0" smtClean="0"/>
              <a:t>krapte </a:t>
            </a:r>
            <a:r>
              <a:rPr lang="nl-BE" sz="1200" dirty="0"/>
              <a:t>op de arbeidsmarkt.  </a:t>
            </a:r>
          </a:p>
        </p:txBody>
      </p:sp>
    </p:spTree>
    <p:extLst>
      <p:ext uri="{BB962C8B-B14F-4D97-AF65-F5344CB8AC3E}">
        <p14:creationId xmlns:p14="http://schemas.microsoft.com/office/powerpoint/2010/main" val="3402164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Vacatures raken niet ingevuld (Vlaanderen)</a:t>
            </a:r>
            <a:endParaRPr lang="nl-BE" dirty="0"/>
          </a:p>
        </p:txBody>
      </p:sp>
      <p:pic>
        <p:nvPicPr>
          <p:cNvPr id="4" name="Tijdelijke aanduiding voor inhoud 3"/>
          <p:cNvPicPr>
            <a:picLocks noGrp="1" noChangeAspect="1"/>
          </p:cNvPicPr>
          <p:nvPr>
            <p:ph idx="1"/>
          </p:nvPr>
        </p:nvPicPr>
        <p:blipFill>
          <a:blip r:embed="rId2"/>
          <a:stretch>
            <a:fillRect/>
          </a:stretch>
        </p:blipFill>
        <p:spPr>
          <a:xfrm>
            <a:off x="1739900" y="1670355"/>
            <a:ext cx="9353550" cy="4429125"/>
          </a:xfrm>
          <a:prstGeom prst="rect">
            <a:avLst/>
          </a:prstGeom>
        </p:spPr>
      </p:pic>
      <p:sp>
        <p:nvSpPr>
          <p:cNvPr id="7" name="Tekstvak 6"/>
          <p:cNvSpPr txBox="1"/>
          <p:nvPr/>
        </p:nvSpPr>
        <p:spPr>
          <a:xfrm>
            <a:off x="1066256" y="6492938"/>
            <a:ext cx="10674402" cy="276999"/>
          </a:xfrm>
          <a:prstGeom prst="rect">
            <a:avLst/>
          </a:prstGeom>
          <a:noFill/>
        </p:spPr>
        <p:txBody>
          <a:bodyPr wrap="square" rtlCol="0">
            <a:spAutoFit/>
          </a:bodyPr>
          <a:lstStyle/>
          <a:p>
            <a:r>
              <a:rPr lang="nl-BE" sz="1200" dirty="0"/>
              <a:t>Bron: </a:t>
            </a:r>
            <a:r>
              <a:rPr lang="nl-BE" sz="1200" dirty="0" err="1"/>
              <a:t>Unizo</a:t>
            </a:r>
            <a:r>
              <a:rPr lang="nl-BE" sz="1200" dirty="0"/>
              <a:t> (2019) Dossier </a:t>
            </a:r>
            <a:r>
              <a:rPr lang="nl-BE" sz="1200" dirty="0" smtClean="0"/>
              <a:t>krapte </a:t>
            </a:r>
            <a:r>
              <a:rPr lang="nl-BE" sz="1200" dirty="0"/>
              <a:t>op de arbeidsmarkt.  </a:t>
            </a:r>
          </a:p>
        </p:txBody>
      </p:sp>
    </p:spTree>
    <p:extLst>
      <p:ext uri="{BB962C8B-B14F-4D97-AF65-F5344CB8AC3E}">
        <p14:creationId xmlns:p14="http://schemas.microsoft.com/office/powerpoint/2010/main" val="3780735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Brussel – jonge bevolking (2018-2070)</a:t>
            </a:r>
            <a:endParaRPr lang="nl-BE" dirty="0"/>
          </a:p>
        </p:txBody>
      </p:sp>
      <p:pic>
        <p:nvPicPr>
          <p:cNvPr id="4" name="Tijdelijke aanduiding voor inhoud 3"/>
          <p:cNvPicPr>
            <a:picLocks noGrp="1" noChangeAspect="1"/>
          </p:cNvPicPr>
          <p:nvPr>
            <p:ph idx="1"/>
          </p:nvPr>
        </p:nvPicPr>
        <p:blipFill rotWithShape="1">
          <a:blip r:embed="rId2"/>
          <a:srcRect l="1840" t="2565" r="2427" b="3952"/>
          <a:stretch/>
        </p:blipFill>
        <p:spPr>
          <a:xfrm>
            <a:off x="1821180" y="1706880"/>
            <a:ext cx="4229100" cy="3383280"/>
          </a:xfrm>
          <a:prstGeom prst="rect">
            <a:avLst/>
          </a:prstGeom>
        </p:spPr>
      </p:pic>
      <p:pic>
        <p:nvPicPr>
          <p:cNvPr id="5" name="Afbeelding 4"/>
          <p:cNvPicPr>
            <a:picLocks noChangeAspect="1"/>
          </p:cNvPicPr>
          <p:nvPr/>
        </p:nvPicPr>
        <p:blipFill rotWithShape="1">
          <a:blip r:embed="rId3"/>
          <a:srcRect l="2248" t="1778" r="2237" b="1995"/>
          <a:stretch/>
        </p:blipFill>
        <p:spPr>
          <a:xfrm>
            <a:off x="7376124" y="1706880"/>
            <a:ext cx="4099596" cy="3413760"/>
          </a:xfrm>
          <a:prstGeom prst="rect">
            <a:avLst/>
          </a:prstGeom>
        </p:spPr>
      </p:pic>
      <p:sp>
        <p:nvSpPr>
          <p:cNvPr id="6" name="Rechthoek 5"/>
          <p:cNvSpPr/>
          <p:nvPr/>
        </p:nvSpPr>
        <p:spPr>
          <a:xfrm>
            <a:off x="7376124" y="5276781"/>
            <a:ext cx="3974123" cy="923330"/>
          </a:xfrm>
          <a:prstGeom prst="rect">
            <a:avLst/>
          </a:prstGeom>
        </p:spPr>
        <p:txBody>
          <a:bodyPr wrap="square">
            <a:spAutoFit/>
          </a:bodyPr>
          <a:lstStyle/>
          <a:p>
            <a:r>
              <a:rPr lang="nl-BE" dirty="0" smtClean="0"/>
              <a:t>België: Vanaf </a:t>
            </a:r>
            <a:r>
              <a:rPr lang="nl-BE" dirty="0"/>
              <a:t>2030 ligt het aandeel van de </a:t>
            </a:r>
            <a:r>
              <a:rPr lang="nl-BE" dirty="0" smtClean="0"/>
              <a:t>67-plussers hoger </a:t>
            </a:r>
            <a:r>
              <a:rPr lang="nl-BE" dirty="0"/>
              <a:t>dan dat van de min-18-jarigen. </a:t>
            </a:r>
          </a:p>
        </p:txBody>
      </p:sp>
      <p:sp>
        <p:nvSpPr>
          <p:cNvPr id="7" name="Rechthoek 6"/>
          <p:cNvSpPr/>
          <p:nvPr/>
        </p:nvSpPr>
        <p:spPr>
          <a:xfrm>
            <a:off x="1739900" y="5276781"/>
            <a:ext cx="4310380" cy="923330"/>
          </a:xfrm>
          <a:prstGeom prst="rect">
            <a:avLst/>
          </a:prstGeom>
        </p:spPr>
        <p:txBody>
          <a:bodyPr wrap="square">
            <a:spAutoFit/>
          </a:bodyPr>
          <a:lstStyle/>
          <a:p>
            <a:r>
              <a:rPr lang="nl-BE" dirty="0" smtClean="0"/>
              <a:t>Brussel: De </a:t>
            </a:r>
            <a:r>
              <a:rPr lang="nl-BE" dirty="0"/>
              <a:t>leeftijdsstructuur </a:t>
            </a:r>
            <a:r>
              <a:rPr lang="nl-BE" dirty="0" smtClean="0"/>
              <a:t>blijft </a:t>
            </a:r>
            <a:r>
              <a:rPr lang="nl-BE" dirty="0"/>
              <a:t>relatief jonger dan die in de andere twee </a:t>
            </a:r>
            <a:r>
              <a:rPr lang="nl-BE" dirty="0" smtClean="0"/>
              <a:t>gewesten.</a:t>
            </a:r>
            <a:endParaRPr lang="nl-BE" dirty="0"/>
          </a:p>
        </p:txBody>
      </p:sp>
      <p:sp>
        <p:nvSpPr>
          <p:cNvPr id="8" name="Tekstvak 7"/>
          <p:cNvSpPr txBox="1"/>
          <p:nvPr/>
        </p:nvSpPr>
        <p:spPr>
          <a:xfrm>
            <a:off x="1066256" y="6492938"/>
            <a:ext cx="10674402" cy="276999"/>
          </a:xfrm>
          <a:prstGeom prst="rect">
            <a:avLst/>
          </a:prstGeom>
          <a:noFill/>
        </p:spPr>
        <p:txBody>
          <a:bodyPr wrap="square" rtlCol="0">
            <a:spAutoFit/>
          </a:bodyPr>
          <a:lstStyle/>
          <a:p>
            <a:r>
              <a:rPr lang="nl-BE" sz="1200" dirty="0" smtClean="0"/>
              <a:t>Bron: </a:t>
            </a:r>
            <a:r>
              <a:rPr lang="nl-BE" sz="1200" dirty="0"/>
              <a:t>Federaal Planbureau en </a:t>
            </a:r>
            <a:r>
              <a:rPr lang="nl-BE" sz="1200" dirty="0" err="1"/>
              <a:t>Statbel</a:t>
            </a:r>
            <a:r>
              <a:rPr lang="nl-BE" sz="1200" dirty="0"/>
              <a:t>, Demografische vooruitzichten 2018-2070</a:t>
            </a:r>
            <a:endParaRPr lang="nl-BE" dirty="0"/>
          </a:p>
        </p:txBody>
      </p:sp>
    </p:spTree>
    <p:extLst>
      <p:ext uri="{BB962C8B-B14F-4D97-AF65-F5344CB8AC3E}">
        <p14:creationId xmlns:p14="http://schemas.microsoft.com/office/powerpoint/2010/main" val="1311025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Brusselse context</a:t>
            </a:r>
            <a:endParaRPr lang="nl-BE" dirty="0"/>
          </a:p>
        </p:txBody>
      </p:sp>
      <p:pic>
        <p:nvPicPr>
          <p:cNvPr id="3" name="Afbeelding 2"/>
          <p:cNvPicPr>
            <a:picLocks noChangeAspect="1"/>
          </p:cNvPicPr>
          <p:nvPr/>
        </p:nvPicPr>
        <p:blipFill>
          <a:blip r:embed="rId3"/>
          <a:stretch>
            <a:fillRect/>
          </a:stretch>
        </p:blipFill>
        <p:spPr>
          <a:xfrm>
            <a:off x="4758507" y="1867852"/>
            <a:ext cx="4161026" cy="4385627"/>
          </a:xfrm>
          <a:prstGeom prst="rect">
            <a:avLst/>
          </a:prstGeom>
        </p:spPr>
      </p:pic>
      <p:pic>
        <p:nvPicPr>
          <p:cNvPr id="4" name="Afbeelding 3"/>
          <p:cNvPicPr>
            <a:picLocks noChangeAspect="1"/>
          </p:cNvPicPr>
          <p:nvPr/>
        </p:nvPicPr>
        <p:blipFill>
          <a:blip r:embed="rId4"/>
          <a:stretch>
            <a:fillRect/>
          </a:stretch>
        </p:blipFill>
        <p:spPr>
          <a:xfrm>
            <a:off x="2901117" y="3334779"/>
            <a:ext cx="947057" cy="632768"/>
          </a:xfrm>
          <a:prstGeom prst="rect">
            <a:avLst/>
          </a:prstGeom>
        </p:spPr>
      </p:pic>
      <p:pic>
        <p:nvPicPr>
          <p:cNvPr id="5" name="Afbeelding 4"/>
          <p:cNvPicPr>
            <a:picLocks noChangeAspect="1"/>
          </p:cNvPicPr>
          <p:nvPr/>
        </p:nvPicPr>
        <p:blipFill>
          <a:blip r:embed="rId5"/>
          <a:stretch>
            <a:fillRect/>
          </a:stretch>
        </p:blipFill>
        <p:spPr>
          <a:xfrm>
            <a:off x="1739900" y="3317646"/>
            <a:ext cx="947057" cy="628291"/>
          </a:xfrm>
          <a:prstGeom prst="rect">
            <a:avLst/>
          </a:prstGeom>
        </p:spPr>
      </p:pic>
      <p:pic>
        <p:nvPicPr>
          <p:cNvPr id="6" name="Afbeelding 5"/>
          <p:cNvPicPr>
            <a:picLocks noChangeAspect="1"/>
          </p:cNvPicPr>
          <p:nvPr/>
        </p:nvPicPr>
        <p:blipFill>
          <a:blip r:embed="rId6"/>
          <a:stretch>
            <a:fillRect/>
          </a:stretch>
        </p:blipFill>
        <p:spPr>
          <a:xfrm>
            <a:off x="9094243" y="5038516"/>
            <a:ext cx="1161935" cy="987309"/>
          </a:xfrm>
          <a:prstGeom prst="rect">
            <a:avLst/>
          </a:prstGeom>
        </p:spPr>
      </p:pic>
      <p:pic>
        <p:nvPicPr>
          <p:cNvPr id="7" name="Afbeelding 6"/>
          <p:cNvPicPr>
            <a:picLocks noChangeAspect="1"/>
          </p:cNvPicPr>
          <p:nvPr/>
        </p:nvPicPr>
        <p:blipFill>
          <a:blip r:embed="rId7"/>
          <a:stretch>
            <a:fillRect/>
          </a:stretch>
        </p:blipFill>
        <p:spPr>
          <a:xfrm>
            <a:off x="8560277" y="1703317"/>
            <a:ext cx="2029728" cy="1062067"/>
          </a:xfrm>
          <a:prstGeom prst="rect">
            <a:avLst/>
          </a:prstGeom>
        </p:spPr>
      </p:pic>
      <p:pic>
        <p:nvPicPr>
          <p:cNvPr id="8" name="Afbeelding 7"/>
          <p:cNvPicPr>
            <a:picLocks noChangeAspect="1"/>
          </p:cNvPicPr>
          <p:nvPr/>
        </p:nvPicPr>
        <p:blipFill>
          <a:blip r:embed="rId8"/>
          <a:stretch>
            <a:fillRect/>
          </a:stretch>
        </p:blipFill>
        <p:spPr>
          <a:xfrm>
            <a:off x="9575141" y="2939194"/>
            <a:ext cx="1362075" cy="819150"/>
          </a:xfrm>
          <a:prstGeom prst="rect">
            <a:avLst/>
          </a:prstGeom>
        </p:spPr>
      </p:pic>
      <p:pic>
        <p:nvPicPr>
          <p:cNvPr id="9" name="Afbeelding 8"/>
          <p:cNvPicPr>
            <a:picLocks noChangeAspect="1"/>
          </p:cNvPicPr>
          <p:nvPr/>
        </p:nvPicPr>
        <p:blipFill>
          <a:blip r:embed="rId9"/>
          <a:stretch>
            <a:fillRect/>
          </a:stretch>
        </p:blipFill>
        <p:spPr>
          <a:xfrm>
            <a:off x="10016047" y="3932154"/>
            <a:ext cx="1147915" cy="1106362"/>
          </a:xfrm>
          <a:prstGeom prst="rect">
            <a:avLst/>
          </a:prstGeom>
        </p:spPr>
      </p:pic>
      <p:pic>
        <p:nvPicPr>
          <p:cNvPr id="11" name="Afbeelding 10"/>
          <p:cNvPicPr>
            <a:picLocks noChangeAspect="1"/>
          </p:cNvPicPr>
          <p:nvPr/>
        </p:nvPicPr>
        <p:blipFill>
          <a:blip r:embed="rId10"/>
          <a:stretch>
            <a:fillRect/>
          </a:stretch>
        </p:blipFill>
        <p:spPr>
          <a:xfrm>
            <a:off x="2373816" y="5754247"/>
            <a:ext cx="2174875" cy="459237"/>
          </a:xfrm>
          <a:prstGeom prst="rect">
            <a:avLst/>
          </a:prstGeom>
        </p:spPr>
      </p:pic>
      <p:pic>
        <p:nvPicPr>
          <p:cNvPr id="14" name="Afbeelding 13"/>
          <p:cNvPicPr>
            <a:picLocks noChangeAspect="1"/>
          </p:cNvPicPr>
          <p:nvPr/>
        </p:nvPicPr>
        <p:blipFill>
          <a:blip r:embed="rId11"/>
          <a:stretch>
            <a:fillRect/>
          </a:stretch>
        </p:blipFill>
        <p:spPr>
          <a:xfrm>
            <a:off x="2877598" y="4336853"/>
            <a:ext cx="1167310" cy="1131083"/>
          </a:xfrm>
          <a:prstGeom prst="rect">
            <a:avLst/>
          </a:prstGeom>
        </p:spPr>
      </p:pic>
      <p:pic>
        <p:nvPicPr>
          <p:cNvPr id="15" name="Afbeelding 14"/>
          <p:cNvPicPr>
            <a:picLocks noChangeAspect="1"/>
          </p:cNvPicPr>
          <p:nvPr/>
        </p:nvPicPr>
        <p:blipFill rotWithShape="1">
          <a:blip r:embed="rId12"/>
          <a:srcRect t="-1" r="611" b="960"/>
          <a:stretch/>
        </p:blipFill>
        <p:spPr>
          <a:xfrm>
            <a:off x="1752600" y="4496488"/>
            <a:ext cx="915182" cy="851768"/>
          </a:xfrm>
          <a:prstGeom prst="rect">
            <a:avLst/>
          </a:prstGeom>
        </p:spPr>
      </p:pic>
      <p:pic>
        <p:nvPicPr>
          <p:cNvPr id="16" name="Afbeelding 15"/>
          <p:cNvPicPr>
            <a:picLocks noChangeAspect="1"/>
          </p:cNvPicPr>
          <p:nvPr/>
        </p:nvPicPr>
        <p:blipFill>
          <a:blip r:embed="rId13"/>
          <a:stretch>
            <a:fillRect/>
          </a:stretch>
        </p:blipFill>
        <p:spPr>
          <a:xfrm>
            <a:off x="2153520" y="1718298"/>
            <a:ext cx="2161123" cy="1310603"/>
          </a:xfrm>
          <a:prstGeom prst="rect">
            <a:avLst/>
          </a:prstGeom>
        </p:spPr>
      </p:pic>
    </p:spTree>
    <p:extLst>
      <p:ext uri="{BB962C8B-B14F-4D97-AF65-F5344CB8AC3E}">
        <p14:creationId xmlns:p14="http://schemas.microsoft.com/office/powerpoint/2010/main" val="2221339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Job@uBuntu - blauw">
      <a:dk1>
        <a:sysClr val="windowText" lastClr="000000"/>
      </a:dk1>
      <a:lt1>
        <a:srgbClr val="FFFFFF"/>
      </a:lt1>
      <a:dk2>
        <a:srgbClr val="0375B4"/>
      </a:dk2>
      <a:lt2>
        <a:srgbClr val="E7E6E6"/>
      </a:lt2>
      <a:accent1>
        <a:srgbClr val="0375B4"/>
      </a:accent1>
      <a:accent2>
        <a:srgbClr val="FFC000"/>
      </a:accent2>
      <a:accent3>
        <a:srgbClr val="007849"/>
      </a:accent3>
      <a:accent4>
        <a:srgbClr val="7BA3D4"/>
      </a:accent4>
      <a:accent5>
        <a:srgbClr val="FDF5D7"/>
      </a:accent5>
      <a:accent6>
        <a:srgbClr val="0375B4"/>
      </a:accent6>
      <a:hlink>
        <a:srgbClr val="0375B4"/>
      </a:hlink>
      <a:folHlink>
        <a:srgbClr val="7ECFFC"/>
      </a:folHlink>
    </a:clrScheme>
    <a:fontScheme name="Job@uBuntu fonts">
      <a:majorFont>
        <a:latin typeface="Franklin Gothic Demi"/>
        <a:ea typeface=""/>
        <a:cs typeface=""/>
      </a:majorFont>
      <a:minorFont>
        <a:latin typeface="Bitte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1751</TotalTime>
  <Words>1344</Words>
  <Application>Microsoft Office PowerPoint</Application>
  <PresentationFormat>Breedbeeld</PresentationFormat>
  <Paragraphs>235</Paragraphs>
  <Slides>31</Slides>
  <Notes>13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31</vt:i4>
      </vt:variant>
    </vt:vector>
  </HeadingPairs>
  <TitlesOfParts>
    <vt:vector size="37" baseType="lpstr">
      <vt:lpstr>Arial</vt:lpstr>
      <vt:lpstr>Bitter</vt:lpstr>
      <vt:lpstr>Calibri</vt:lpstr>
      <vt:lpstr>Franklin Gothic Demi</vt:lpstr>
      <vt:lpstr>Wingdings</vt:lpstr>
      <vt:lpstr>Kantoorthema</vt:lpstr>
      <vt:lpstr>PowerPoint-presentatie</vt:lpstr>
      <vt:lpstr>PowerPoint-presentatie</vt:lpstr>
      <vt:lpstr>              Il est plus que temps</vt:lpstr>
      <vt:lpstr>Rappel - Historique</vt:lpstr>
      <vt:lpstr>Stijgend aantal gepensioneerden</vt:lpstr>
      <vt:lpstr>Meer werkzoekenden dan vacatures  (Brussel)</vt:lpstr>
      <vt:lpstr>Vacatures raken niet ingevuld (Vlaanderen)</vt:lpstr>
      <vt:lpstr>Brussel – jonge bevolking (2018-2070)</vt:lpstr>
      <vt:lpstr>Brusselse context</vt:lpstr>
      <vt:lpstr>Extra obstakels</vt:lpstr>
      <vt:lpstr>Afro-descendenten in België</vt:lpstr>
      <vt:lpstr>Brussel, een diverse, maar ongelijke stad</vt:lpstr>
      <vt:lpstr>Afro-descendenten in Brussel</vt:lpstr>
      <vt:lpstr>2 op de 3 personen van vreemde origine is Belg</vt:lpstr>
      <vt:lpstr>Socio-economische integratie</vt:lpstr>
      <vt:lpstr>&gt;60% hooggeschoolden</vt:lpstr>
      <vt:lpstr>1 op 3 heeft een niet-erkend diploma</vt:lpstr>
      <vt:lpstr>Impact niet-erkenning diploma’s</vt:lpstr>
      <vt:lpstr>Impact niet-erkenning diploma op werkloosheid</vt:lpstr>
      <vt:lpstr>Impact niet-erkenning diploma op declassering</vt:lpstr>
      <vt:lpstr>Etnostratificatie - vrouwen</vt:lpstr>
      <vt:lpstr>Etnostratificatie - mannen</vt:lpstr>
      <vt:lpstr>Jeugdwerkloosheid in Brussel</vt:lpstr>
      <vt:lpstr>Actiris: “Jonge Afro-Brusselaars stromen het minst vaak door naar werk”</vt:lpstr>
      <vt:lpstr>Stijgend aantal zelfstandigen (2008-2015)</vt:lpstr>
      <vt:lpstr>Impact Job@uBuntu</vt:lpstr>
      <vt:lpstr>Projectstructuur</vt:lpstr>
      <vt:lpstr>uBuntu-aanpak: kloof verkleinen</vt:lpstr>
      <vt:lpstr>Propositions suite..</vt:lpstr>
      <vt:lpstr>    Recommandations NAPAR</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Lotte Raeijmaekers</dc:creator>
  <cp:lastModifiedBy>Billy Kalonji</cp:lastModifiedBy>
  <cp:revision>128</cp:revision>
  <cp:lastPrinted>2019-09-18T14:57:16Z</cp:lastPrinted>
  <dcterms:created xsi:type="dcterms:W3CDTF">2019-05-30T13:25:31Z</dcterms:created>
  <dcterms:modified xsi:type="dcterms:W3CDTF">2021-06-02T08:31:07Z</dcterms:modified>
</cp:coreProperties>
</file>